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398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352439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Six phases of a response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It’s not our emergency!!</a:t>
            </a:r>
          </a:p>
          <a:p>
            <a:r>
              <a:t>It’s more important to get to a destination safely than it is to get there quickly.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IS THE KES DRIVING POLICY?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If possible, remain seated with seatbelt fastened.</a:t>
            </a:r>
          </a:p>
          <a:p>
            <a:r>
              <a:t>New ambulances are designed to minimize the need for standing and moving around in the patient compartment.</a:t>
            </a:r>
          </a:p>
          <a:p>
            <a:r>
              <a:t>If standing, keep as many points of contact as possible.</a:t>
            </a:r>
          </a:p>
          <a:p>
            <a:r>
              <a:t>Always be prepared for a sudden stop or turn.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Preparation: All equipment should be routinely checked and readied. Make sure all equipment is stocked and functional.</a:t>
            </a:r>
          </a:p>
          <a:p>
            <a:r>
              <a:t>Know how to use your equipment. Know how to do a proper patient assessment and how to treat patient. Keep up to date with current protocols and certificates/training up to date</a:t>
            </a:r>
          </a:p>
          <a:p>
            <a:r>
              <a:t>Review recommended EMS equipment list from text page 435.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Dispatch is the formal beginning of an EMS response.</a:t>
            </a:r>
          </a:p>
          <a:p>
            <a:endParaRPr/>
          </a:p>
          <a:p>
            <a:r>
              <a:t>In Kananaskis we deal with 3 different dispatch organizations. KES, PSC (fire and EMS), AHS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Phases 3-6 of response.</a:t>
            </a:r>
          </a:p>
          <a:p>
            <a:r>
              <a:t>3)En route to scene. 4)Arrival on scene. 5)Transfer of care. 6)Post-run activities.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Driving Tips.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Seat Belts: always wear in back of ambulance when able to do so</a:t>
            </a:r>
          </a:p>
          <a:p>
            <a:endParaRPr/>
          </a:p>
          <a:p>
            <a:r>
              <a:t>You cannot legally use lights or sirens independently from one another. Always use simultaneously.</a:t>
            </a:r>
          </a:p>
          <a:p>
            <a:endParaRPr/>
          </a:p>
          <a:p>
            <a:r>
              <a:t>Siren’s are better designed now to protect attendants from loud noise.</a:t>
            </a:r>
          </a:p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Driving Guidlines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Look out for your own safety.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“The most responsible healthcare provider attending to a patient(s) holds the discretion to allow an associated non-AHS EMS professional to operate an ambulance with the use of emergency warning devices if he or she has a strong belief there is sufficient medical evidence to warrant such transport”  ** AHS Memorandum on Non-AHS Driver policy</a:t>
            </a:r>
          </a:p>
          <a:p>
            <a:endParaRPr/>
          </a:p>
          <a:p>
            <a:r>
              <a:t>Emergency warning devices must not be used independently</a:t>
            </a:r>
          </a:p>
          <a:p>
            <a:endParaRPr/>
          </a:p>
          <a:p>
            <a:r>
              <a:t>Remember that there is an EMS crew attending to the patient in the back of the ambulance and their safety is important. Drive cautiously,</a:t>
            </a:r>
          </a:p>
          <a:p>
            <a:endParaRPr/>
          </a:p>
          <a:p>
            <a:r>
              <a:t>FMR’s may also be requested to assist with patient care in the back of the ambulance.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LC.jpeg" descr="PLC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81113" cy="482600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57200" y="1372869"/>
            <a:ext cx="8229600" cy="1"/>
          </a:xfrm>
          <a:prstGeom prst="line">
            <a:avLst/>
          </a:prstGeom>
          <a:ln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8153400" y="6553200"/>
            <a:ext cx="358413" cy="35066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28600" tIns="228600" rIns="228600" bIns="228600" anchor="ctr"/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xfrm>
            <a:off x="8658859" y="6553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30" name="Shape 30"/>
          <p:cNvSpPr/>
          <p:nvPr/>
        </p:nvSpPr>
        <p:spPr>
          <a:xfrm>
            <a:off x="76200" y="6553200"/>
            <a:ext cx="2667000" cy="236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Copyright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© </a:t>
            </a:r>
            <a:r>
              <a:t>2015 Pearson Canada Inc.</a:t>
            </a:r>
          </a:p>
        </p:txBody>
      </p:sp>
      <p:sp>
        <p:nvSpPr>
          <p:cNvPr id="31" name="Shape 31"/>
          <p:cNvSpPr>
            <a:spLocks noGrp="1"/>
          </p:cNvSpPr>
          <p:nvPr>
            <p:ph type="title" idx="4294967295"/>
          </p:nvPr>
        </p:nvSpPr>
        <p:spPr>
          <a:xfrm>
            <a:off x="533400" y="2511425"/>
            <a:ext cx="7924800" cy="84137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786384">
              <a:defRPr sz="2580"/>
            </a:lvl1pPr>
          </a:lstStyle>
          <a:p>
            <a:r>
              <a:t>Chapter 29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sz="quarter" idx="4294967295"/>
          </p:nvPr>
        </p:nvSpPr>
        <p:spPr>
          <a:xfrm>
            <a:off x="685800" y="3200400"/>
            <a:ext cx="6858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</a:lvl1pPr>
          </a:lstStyle>
          <a:p>
            <a:r>
              <a:t>EMS OPERATIONS</a:t>
            </a:r>
          </a:p>
        </p:txBody>
      </p:sp>
      <p:pic>
        <p:nvPicPr>
          <p:cNvPr id="33" name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91187" y="1752600"/>
            <a:ext cx="3124201" cy="4114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9879" y="1600200"/>
            <a:ext cx="8216921" cy="4800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>
            <a:solidFill>
              <a:schemeClr val="accent3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pic>
        <p:nvPicPr>
          <p:cNvPr id="95" name="ambulance - AH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1603" y="2615861"/>
            <a:ext cx="5813471" cy="36410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Shape 86"/>
          <p:cNvSpPr txBox="1">
            <a:spLocks/>
          </p:cNvSpPr>
          <p:nvPr/>
        </p:nvSpPr>
        <p:spPr>
          <a:xfrm>
            <a:off x="457200" y="609600"/>
            <a:ext cx="8229600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28600" tIns="228600" rIns="228600" bIns="228600" anchor="ctr">
            <a:noAutofit/>
          </a:bodyPr>
          <a:lstStyle>
            <a:lvl1pPr marL="0" marR="0" indent="0" algn="ctr" defTabSz="37490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48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hangingPunct="1"/>
            <a:r>
              <a:rPr lang="en-CA" sz="2400" smtClean="0"/>
              <a:t>CHAPTER 29 - EMS OPERATIONS</a:t>
            </a:r>
            <a:endParaRPr lang="en-C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1600200"/>
            <a:ext cx="5791199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spc="0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KANANASKIS </a:t>
            </a:r>
            <a:r>
              <a:rPr kumimoji="0" lang="en-US" sz="2000" b="1" i="0" u="sng" strike="noStrike" cap="none" spc="0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KEYS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000" b="1" u="sng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Alberta Health Services Driving Policy</a:t>
            </a:r>
            <a:endParaRPr kumimoji="0" lang="en-CA" sz="2400" i="0" strike="noStrike" cap="none" spc="0" normalizeH="0" baseline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69878" y="1935480"/>
            <a:ext cx="8138160" cy="39319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>
            <a:solidFill>
              <a:schemeClr val="accent3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xfrm>
            <a:off x="8153400" y="6553200"/>
            <a:ext cx="34144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idx="4294967295"/>
          </p:nvPr>
        </p:nvSpPr>
        <p:spPr>
          <a:xfrm>
            <a:off x="838200" y="2362200"/>
            <a:ext cx="7467600" cy="4191000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pPr>
            <a:r>
              <a:rPr sz="2400" dirty="0">
                <a:solidFill>
                  <a:schemeClr val="accent3">
                    <a:lumMod val="50000"/>
                  </a:schemeClr>
                </a:solidFill>
              </a:rPr>
              <a:t>Fire departments who are part of the MFR program are allowed (as per their specific department standards) to drive an AHS ambulance</a:t>
            </a:r>
          </a:p>
          <a:p>
            <a:pPr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pPr>
            <a:r>
              <a:rPr sz="2400" dirty="0">
                <a:solidFill>
                  <a:schemeClr val="accent3">
                    <a:lumMod val="50000"/>
                  </a:schemeClr>
                </a:solidFill>
              </a:rPr>
              <a:t>Driver MUST have a class 1, 2 or 4 Operator’s License</a:t>
            </a:r>
          </a:p>
          <a:p>
            <a:pPr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pPr>
            <a:r>
              <a:rPr sz="2400" dirty="0">
                <a:solidFill>
                  <a:schemeClr val="accent3">
                    <a:lumMod val="50000"/>
                  </a:schemeClr>
                </a:solidFill>
              </a:rPr>
              <a:t>Driver must have the permission of the “most responsible healthcare provider attending”</a:t>
            </a:r>
          </a:p>
          <a:p>
            <a:pPr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pPr>
            <a:r>
              <a:rPr sz="2400" dirty="0">
                <a:solidFill>
                  <a:schemeClr val="accent3">
                    <a:lumMod val="50000"/>
                  </a:schemeClr>
                </a:solidFill>
              </a:rPr>
              <a:t>Lights and sirens MUST be used together</a:t>
            </a:r>
          </a:p>
        </p:txBody>
      </p:sp>
      <p:sp>
        <p:nvSpPr>
          <p:cNvPr id="5" name="Shape 86"/>
          <p:cNvSpPr txBox="1">
            <a:spLocks/>
          </p:cNvSpPr>
          <p:nvPr/>
        </p:nvSpPr>
        <p:spPr>
          <a:xfrm>
            <a:off x="457200" y="609600"/>
            <a:ext cx="8229600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28600" tIns="228600" rIns="228600" bIns="228600" anchor="ctr">
            <a:noAutofit/>
          </a:bodyPr>
          <a:lstStyle>
            <a:lvl1pPr marL="0" marR="0" indent="0" algn="ctr" defTabSz="37490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48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hangingPunct="1"/>
            <a:r>
              <a:rPr lang="en-CA" sz="2400" smtClean="0"/>
              <a:t>CHAPTER 29 - EMS OPERATIONS</a:t>
            </a:r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73011" y="1962092"/>
            <a:ext cx="3410655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spc="0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KANANASKIS KEYS</a:t>
            </a:r>
            <a:endParaRPr kumimoji="0" lang="en-CA" sz="2000" b="1" i="0" u="sng" strike="noStrike" cap="none" spc="0" normalizeH="0" baseline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69878" y="1676400"/>
            <a:ext cx="8138160" cy="47548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>
            <a:solidFill>
              <a:schemeClr val="accent3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body" idx="4294967295"/>
          </p:nvPr>
        </p:nvSpPr>
        <p:spPr>
          <a:xfrm>
            <a:off x="914399" y="2057400"/>
            <a:ext cx="7239001" cy="3810000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pPr>
            <a:r>
              <a:rPr sz="2400" dirty="0">
                <a:solidFill>
                  <a:schemeClr val="accent3">
                    <a:lumMod val="50000"/>
                  </a:schemeClr>
                </a:solidFill>
              </a:rPr>
              <a:t>Must come to a full stop at stop signs, red lights, railway tracks, and when passing school buses with activated lights</a:t>
            </a:r>
          </a:p>
          <a:p>
            <a:pPr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pPr>
            <a:r>
              <a:rPr sz="2400" dirty="0">
                <a:solidFill>
                  <a:schemeClr val="accent3">
                    <a:lumMod val="50000"/>
                  </a:schemeClr>
                </a:solidFill>
              </a:rPr>
              <a:t>Do not exceed the speed limit through school zones, playground zones, construction zones and emergency zones</a:t>
            </a:r>
          </a:p>
          <a:p>
            <a:pPr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pPr>
            <a:r>
              <a:rPr sz="2400" dirty="0">
                <a:solidFill>
                  <a:schemeClr val="accent3">
                    <a:lumMod val="50000"/>
                  </a:schemeClr>
                </a:solidFill>
              </a:rPr>
              <a:t>Never exceed the speed limit by more than 15km/</a:t>
            </a:r>
            <a:r>
              <a:rPr sz="2400" dirty="0" err="1">
                <a:solidFill>
                  <a:schemeClr val="accent3">
                    <a:lumMod val="50000"/>
                  </a:schemeClr>
                </a:solidFill>
              </a:rPr>
              <a:t>hr</a:t>
            </a:r>
            <a:endParaRPr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pPr>
            <a:r>
              <a:rPr sz="2400" dirty="0">
                <a:solidFill>
                  <a:schemeClr val="accent3">
                    <a:lumMod val="50000"/>
                  </a:schemeClr>
                </a:solidFill>
              </a:rPr>
              <a:t>Always drive safely while taking weather and road conditions into account</a:t>
            </a:r>
          </a:p>
        </p:txBody>
      </p:sp>
      <p:sp>
        <p:nvSpPr>
          <p:cNvPr id="5" name="Shape 86"/>
          <p:cNvSpPr txBox="1">
            <a:spLocks/>
          </p:cNvSpPr>
          <p:nvPr/>
        </p:nvSpPr>
        <p:spPr>
          <a:xfrm>
            <a:off x="457200" y="609600"/>
            <a:ext cx="8229600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28600" tIns="228600" rIns="228600" bIns="228600" anchor="ctr">
            <a:noAutofit/>
          </a:bodyPr>
          <a:lstStyle>
            <a:lvl1pPr marL="0" marR="0" indent="0" algn="ctr" defTabSz="37490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48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hangingPunct="1"/>
            <a:r>
              <a:rPr lang="en-CA" sz="2400" dirty="0" smtClean="0"/>
              <a:t>CHAPTER 29 - EMS OPERATIONS</a:t>
            </a:r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33630" y="1676400"/>
            <a:ext cx="3410655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spc="0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KANANASKIS KEYS</a:t>
            </a:r>
            <a:endParaRPr kumimoji="0" lang="en-CA" sz="2000" b="1" i="0" u="sng" strike="noStrike" cap="none" spc="0" normalizeH="0" baseline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69878" y="2407920"/>
            <a:ext cx="8138160" cy="29260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>
            <a:solidFill>
              <a:schemeClr val="accent3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idx="4294967295"/>
          </p:nvPr>
        </p:nvSpPr>
        <p:spPr>
          <a:xfrm>
            <a:off x="914400" y="2838508"/>
            <a:ext cx="7239000" cy="24954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Kananaskis Emergency Services can provide an authorized fire driver at the discretion of the Fire Chief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Drivers will often go as far as the Stoney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Nakoda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Casino to rendezvous with another agency who will continue with EMS to the city</a:t>
            </a:r>
          </a:p>
          <a:p>
            <a:pPr marL="0" indent="0">
              <a:buNone/>
            </a:pPr>
            <a:endParaRPr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Shape 86"/>
          <p:cNvSpPr txBox="1">
            <a:spLocks/>
          </p:cNvSpPr>
          <p:nvPr/>
        </p:nvSpPr>
        <p:spPr>
          <a:xfrm>
            <a:off x="457200" y="609600"/>
            <a:ext cx="8229600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28600" tIns="228600" rIns="228600" bIns="228600" anchor="ctr">
            <a:noAutofit/>
          </a:bodyPr>
          <a:lstStyle>
            <a:lvl1pPr marL="0" marR="0" indent="0" algn="ctr" defTabSz="37490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48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hangingPunct="1"/>
            <a:r>
              <a:rPr lang="en-CA" sz="2400" dirty="0" smtClean="0"/>
              <a:t>CHAPTER 29 - EMS OPERATIONS</a:t>
            </a:r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33630" y="2419292"/>
            <a:ext cx="3410655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spc="0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KANANASKIS KEYS</a:t>
            </a:r>
            <a:endParaRPr kumimoji="0" lang="en-CA" sz="2000" b="1" i="0" u="sng" strike="noStrike" cap="none" spc="0" normalizeH="0" baseline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8582660" y="6553200"/>
            <a:ext cx="256540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74904">
              <a:defRPr sz="1148"/>
            </a:lvl1pPr>
          </a:lstStyle>
          <a:p>
            <a:r>
              <a:t>CHAPTER 29 - EMS OPERATIONS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4294967295"/>
          </p:nvPr>
        </p:nvSpPr>
        <p:spPr>
          <a:xfrm>
            <a:off x="457200" y="1523999"/>
            <a:ext cx="8229600" cy="457200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ts val="600"/>
              </a:spcBef>
              <a:buSzTx/>
              <a:buNone/>
              <a:defRPr sz="2800" b="1" u="sng"/>
            </a:pPr>
            <a:r>
              <a:t>Safety in Patient Compartment</a:t>
            </a:r>
          </a:p>
          <a:p>
            <a:pPr marL="742950" lvl="1" indent="-285750">
              <a:spcBef>
                <a:spcPts val="0"/>
              </a:spcBef>
              <a:buChar char="•"/>
              <a:defRPr sz="2800"/>
            </a:pPr>
            <a:r>
              <a:t>Keep a wide base of support</a:t>
            </a:r>
          </a:p>
          <a:p>
            <a:pPr marL="742950" lvl="1" indent="-285750">
              <a:spcBef>
                <a:spcPts val="0"/>
              </a:spcBef>
              <a:buChar char="•"/>
              <a:defRPr sz="2800"/>
            </a:pPr>
            <a:r>
              <a:t>Keep both feet planted firmly on ground</a:t>
            </a:r>
          </a:p>
          <a:p>
            <a:pPr marL="742950" lvl="1" indent="-285750">
              <a:spcBef>
                <a:spcPts val="0"/>
              </a:spcBef>
              <a:buChar char="•"/>
              <a:defRPr sz="2800"/>
            </a:pPr>
            <a:r>
              <a:t>When walking, hold on to a stable object with both hands</a:t>
            </a:r>
          </a:p>
          <a:p>
            <a:pPr marL="742950" lvl="1" indent="-285750">
              <a:spcBef>
                <a:spcPts val="0"/>
              </a:spcBef>
              <a:buChar char="•"/>
              <a:defRPr sz="2800"/>
            </a:pPr>
            <a:r>
              <a:t>Practise bracing</a:t>
            </a:r>
          </a:p>
          <a:p>
            <a:pPr marL="742950" lvl="1" indent="-285750">
              <a:spcBef>
                <a:spcPts val="0"/>
              </a:spcBef>
              <a:buChar char="•"/>
              <a:defRPr sz="2800"/>
            </a:pPr>
            <a:r>
              <a:t>Secure patient</a:t>
            </a:r>
          </a:p>
          <a:p>
            <a:pPr marL="742950" lvl="1" indent="-285750">
              <a:spcBef>
                <a:spcPts val="0"/>
              </a:spcBef>
              <a:buChar char="•"/>
              <a:defRPr sz="2800"/>
            </a:pPr>
            <a:r>
              <a:t>Secure equipment</a:t>
            </a:r>
          </a:p>
        </p:txBody>
      </p:sp>
      <p:sp>
        <p:nvSpPr>
          <p:cNvPr id="118" name="Shape 118"/>
          <p:cNvSpPr/>
          <p:nvPr/>
        </p:nvSpPr>
        <p:spPr>
          <a:xfrm>
            <a:off x="76200" y="6553200"/>
            <a:ext cx="2667000" cy="236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Copyright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© </a:t>
            </a:r>
            <a:r>
              <a:t>2015 Pearson Canada Inc.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xfrm>
            <a:off x="8658859" y="6553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defTabSz="374904">
              <a:defRPr sz="1148"/>
            </a:lvl1pPr>
          </a:lstStyle>
          <a:p>
            <a:r>
              <a:rPr sz="2400" dirty="0"/>
              <a:t>CHAPTER 29 - EMS OPERATIONS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4294967295"/>
          </p:nvPr>
        </p:nvSpPr>
        <p:spPr>
          <a:xfrm>
            <a:off x="457200" y="1523999"/>
            <a:ext cx="8229600" cy="45720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spcBef>
                <a:spcPts val="600"/>
              </a:spcBef>
              <a:buSzTx/>
              <a:buNone/>
              <a:defRPr sz="2800" b="1" u="sng"/>
            </a:pPr>
            <a:r>
              <a:t>Six General Phases of a Response</a:t>
            </a:r>
          </a:p>
          <a:p>
            <a:pPr marL="609600" indent="-609600">
              <a:lnSpc>
                <a:spcPct val="120000"/>
              </a:lnSpc>
              <a:spcBef>
                <a:spcPts val="600"/>
              </a:spcBef>
              <a:buAutoNum type="arabicPeriod"/>
              <a:defRPr sz="2800"/>
            </a:pPr>
            <a:r>
              <a:t>Preparation</a:t>
            </a:r>
          </a:p>
          <a:p>
            <a:pPr marL="609600" indent="-609600">
              <a:lnSpc>
                <a:spcPct val="120000"/>
              </a:lnSpc>
              <a:spcBef>
                <a:spcPts val="600"/>
              </a:spcBef>
              <a:buAutoNum type="arabicPeriod"/>
              <a:defRPr sz="2800"/>
            </a:pPr>
            <a:r>
              <a:t>Dispatch</a:t>
            </a:r>
          </a:p>
          <a:p>
            <a:pPr marL="609600" indent="-609600">
              <a:lnSpc>
                <a:spcPct val="120000"/>
              </a:lnSpc>
              <a:spcBef>
                <a:spcPts val="600"/>
              </a:spcBef>
              <a:buAutoNum type="arabicPeriod"/>
              <a:defRPr sz="2800"/>
            </a:pPr>
            <a:r>
              <a:t>En route to the scene</a:t>
            </a:r>
          </a:p>
          <a:p>
            <a:pPr marL="609600" indent="-609600">
              <a:lnSpc>
                <a:spcPct val="120000"/>
              </a:lnSpc>
              <a:spcBef>
                <a:spcPts val="600"/>
              </a:spcBef>
              <a:buAutoNum type="arabicPeriod"/>
              <a:defRPr sz="2800"/>
            </a:pPr>
            <a:r>
              <a:t>Arrival at the scene</a:t>
            </a:r>
          </a:p>
          <a:p>
            <a:pPr marL="609600" indent="-609600">
              <a:lnSpc>
                <a:spcPct val="120000"/>
              </a:lnSpc>
              <a:spcBef>
                <a:spcPts val="600"/>
              </a:spcBef>
              <a:buAutoNum type="arabicPeriod"/>
              <a:defRPr sz="2800"/>
            </a:pPr>
            <a:r>
              <a:t>Transfer of care</a:t>
            </a:r>
          </a:p>
          <a:p>
            <a:pPr marL="609600" indent="-609600">
              <a:lnSpc>
                <a:spcPct val="120000"/>
              </a:lnSpc>
              <a:spcBef>
                <a:spcPts val="600"/>
              </a:spcBef>
              <a:buAutoNum type="arabicPeriod"/>
              <a:defRPr sz="2800"/>
            </a:pPr>
            <a:r>
              <a:t>Post-run activities</a:t>
            </a:r>
          </a:p>
        </p:txBody>
      </p:sp>
      <p:sp>
        <p:nvSpPr>
          <p:cNvPr id="38" name="Shape 38"/>
          <p:cNvSpPr/>
          <p:nvPr/>
        </p:nvSpPr>
        <p:spPr>
          <a:xfrm>
            <a:off x="76200" y="6553200"/>
            <a:ext cx="2667000" cy="236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Copyright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© </a:t>
            </a:r>
            <a:r>
              <a:t>2015 Pearson Canada Inc.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58859" y="6553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defTabSz="374904">
              <a:defRPr sz="1148"/>
            </a:lvl1pPr>
          </a:lstStyle>
          <a:p>
            <a:r>
              <a:rPr sz="2400" dirty="0"/>
              <a:t>CHAPTER 29 - EMS OPERATIONS</a:t>
            </a:r>
          </a:p>
        </p:txBody>
      </p:sp>
      <p:sp>
        <p:nvSpPr>
          <p:cNvPr id="44" name="Shape 44"/>
          <p:cNvSpPr/>
          <p:nvPr/>
        </p:nvSpPr>
        <p:spPr>
          <a:xfrm>
            <a:off x="76200" y="6553200"/>
            <a:ext cx="2667000" cy="236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Copyright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© </a:t>
            </a:r>
            <a:r>
              <a:t>2015 Pearson Canada Inc.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4294967295"/>
          </p:nvPr>
        </p:nvSpPr>
        <p:spPr>
          <a:xfrm>
            <a:off x="457200" y="1523999"/>
            <a:ext cx="8229600" cy="45720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3400" indent="-533400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buAutoNum type="arabicParenR"/>
              <a:defRPr sz="2800" b="1" u="sng">
                <a:solidFill>
                  <a:srgbClr val="2D2D8A"/>
                </a:solidFill>
              </a:defRPr>
            </a:pPr>
            <a:r>
              <a:t>Preparation</a:t>
            </a:r>
            <a:r>
              <a:rPr>
                <a:solidFill>
                  <a:schemeClr val="accent2"/>
                </a:solidFill>
              </a:rPr>
              <a:t> 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har char="•"/>
              <a:defRPr sz="2800"/>
            </a:pPr>
            <a:endParaRPr>
              <a:solidFill>
                <a:schemeClr val="accent2"/>
              </a:solidFill>
            </a:endParaRP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har char="•"/>
              <a:defRPr sz="2800"/>
            </a:pPr>
            <a:r>
              <a:t>Unit check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har char="•"/>
              <a:defRPr sz="2800"/>
            </a:pPr>
            <a:r>
              <a:t>Equipment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har char="•"/>
              <a:defRPr sz="2800"/>
            </a:pPr>
            <a:r>
              <a:t>Patient assessment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har char="•"/>
              <a:defRPr sz="2800"/>
            </a:pPr>
            <a:r>
              <a:t>Treatment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har char="•"/>
              <a:defRPr sz="2800"/>
            </a:pPr>
            <a:r>
              <a:t>Protocols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har char="•"/>
              <a:defRPr sz="2800"/>
            </a:pPr>
            <a:r>
              <a:t>Certifications and training		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8658859" y="6553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defTabSz="374904">
              <a:defRPr sz="1148"/>
            </a:lvl1pPr>
          </a:lstStyle>
          <a:p>
            <a:r>
              <a:rPr sz="2400" dirty="0"/>
              <a:t>CHAPTER 29 - EMS OPERATIONS</a:t>
            </a:r>
          </a:p>
        </p:txBody>
      </p:sp>
      <p:sp>
        <p:nvSpPr>
          <p:cNvPr id="51" name="Shape 51"/>
          <p:cNvSpPr/>
          <p:nvPr/>
        </p:nvSpPr>
        <p:spPr>
          <a:xfrm>
            <a:off x="76200" y="6553200"/>
            <a:ext cx="2667000" cy="236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Copyright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© </a:t>
            </a:r>
            <a:r>
              <a:t>2015 Pearson Canada Inc.</a:t>
            </a:r>
          </a:p>
        </p:txBody>
      </p:sp>
      <p:sp>
        <p:nvSpPr>
          <p:cNvPr id="52" name="Shape 52"/>
          <p:cNvSpPr/>
          <p:nvPr/>
        </p:nvSpPr>
        <p:spPr>
          <a:xfrm>
            <a:off x="990600" y="1524000"/>
            <a:ext cx="5562600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600"/>
              </a:spcBef>
              <a:defRPr sz="2800" b="1">
                <a:solidFill>
                  <a:srgbClr val="2D2D8A"/>
                </a:solidFill>
              </a:defRPr>
            </a:pPr>
            <a:r>
              <a:t>2) </a:t>
            </a:r>
            <a:r>
              <a:rPr u="sng"/>
              <a:t>Dispatch</a:t>
            </a:r>
          </a:p>
        </p:txBody>
      </p:sp>
      <p:pic>
        <p:nvPicPr>
          <p:cNvPr id="53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51037" y="2057400"/>
            <a:ext cx="5087938" cy="40687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xfrm>
            <a:off x="8658859" y="6553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defTabSz="374904">
              <a:defRPr sz="1148"/>
            </a:lvl1pPr>
          </a:lstStyle>
          <a:p>
            <a:r>
              <a:rPr sz="2400" dirty="0"/>
              <a:t>CHAPTER 29 - EMS OPERATIONS</a:t>
            </a:r>
          </a:p>
        </p:txBody>
      </p:sp>
      <p:sp>
        <p:nvSpPr>
          <p:cNvPr id="59" name="Shape 59"/>
          <p:cNvSpPr/>
          <p:nvPr/>
        </p:nvSpPr>
        <p:spPr>
          <a:xfrm>
            <a:off x="76200" y="6553200"/>
            <a:ext cx="2667000" cy="236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Copyright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© </a:t>
            </a:r>
            <a:r>
              <a:t>2015 Pearson Canada Inc.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4294967295"/>
          </p:nvPr>
        </p:nvSpPr>
        <p:spPr>
          <a:xfrm>
            <a:off x="457200" y="1523999"/>
            <a:ext cx="8229600" cy="49530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SzTx/>
              <a:buNone/>
              <a:defRPr sz="2800" b="1"/>
            </a:pPr>
            <a:r>
              <a:t>3) </a:t>
            </a:r>
            <a:r>
              <a:rPr u="sng"/>
              <a:t>En route to the scene</a:t>
            </a:r>
            <a:r>
              <a:rPr b="0"/>
              <a:t> – know exact location</a:t>
            </a:r>
          </a:p>
          <a:p>
            <a:pPr>
              <a:lnSpc>
                <a:spcPct val="120000"/>
              </a:lnSpc>
              <a:spcBef>
                <a:spcPts val="600"/>
              </a:spcBef>
              <a:buSzTx/>
              <a:buNone/>
              <a:defRPr sz="2800" b="1"/>
            </a:pPr>
            <a:r>
              <a:t>4) </a:t>
            </a:r>
            <a:r>
              <a:rPr u="sng"/>
              <a:t>Arrival on-scene</a:t>
            </a:r>
            <a:r>
              <a:rPr b="0"/>
              <a:t> – approach cautiously, park in a safe place</a:t>
            </a:r>
          </a:p>
          <a:p>
            <a:pPr>
              <a:lnSpc>
                <a:spcPct val="120000"/>
              </a:lnSpc>
              <a:spcBef>
                <a:spcPts val="600"/>
              </a:spcBef>
              <a:buSzTx/>
              <a:buNone/>
              <a:defRPr sz="2800" b="1"/>
            </a:pPr>
            <a:r>
              <a:t>5) </a:t>
            </a:r>
            <a:r>
              <a:rPr u="sng"/>
              <a:t>Transfer of care</a:t>
            </a:r>
            <a:r>
              <a:rPr b="0"/>
              <a:t> – give concise and accurate patient hand-off report</a:t>
            </a:r>
          </a:p>
          <a:p>
            <a:pPr>
              <a:lnSpc>
                <a:spcPct val="120000"/>
              </a:lnSpc>
              <a:spcBef>
                <a:spcPts val="600"/>
              </a:spcBef>
              <a:buSzTx/>
              <a:buNone/>
              <a:defRPr sz="2800" b="1"/>
            </a:pPr>
            <a:r>
              <a:t>6) </a:t>
            </a:r>
            <a:r>
              <a:rPr u="sng"/>
              <a:t>Post-run</a:t>
            </a:r>
            <a:r>
              <a:rPr b="0"/>
              <a:t> – report availability to dispatch, clean/disinfect all equipment, restock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xfrm>
            <a:off x="8658859" y="6553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defTabSz="374904">
              <a:defRPr sz="1148"/>
            </a:lvl1pPr>
          </a:lstStyle>
          <a:p>
            <a:r>
              <a:rPr sz="2400"/>
              <a:t>CHAPTER 29 - EMS OPERATIONS</a:t>
            </a:r>
          </a:p>
        </p:txBody>
      </p:sp>
      <p:sp>
        <p:nvSpPr>
          <p:cNvPr id="66" name="Shape 66"/>
          <p:cNvSpPr/>
          <p:nvPr/>
        </p:nvSpPr>
        <p:spPr>
          <a:xfrm>
            <a:off x="76200" y="6553200"/>
            <a:ext cx="2667000" cy="236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Copyright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© </a:t>
            </a:r>
            <a:r>
              <a:t>2015 Pearson Canada Inc.</a:t>
            </a:r>
          </a:p>
        </p:txBody>
      </p:sp>
      <p:sp>
        <p:nvSpPr>
          <p:cNvPr id="67" name="Shape 67"/>
          <p:cNvSpPr/>
          <p:nvPr/>
        </p:nvSpPr>
        <p:spPr>
          <a:xfrm>
            <a:off x="457200" y="1524000"/>
            <a:ext cx="8229600" cy="4510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457200" indent="-914400" algn="ctr">
              <a:lnSpc>
                <a:spcPct val="90000"/>
              </a:lnSpc>
              <a:defRPr sz="2800" b="1" u="sng">
                <a:solidFill>
                  <a:schemeClr val="accent2"/>
                </a:solidFill>
              </a:defRPr>
            </a:pPr>
            <a:r>
              <a:rPr dirty="0"/>
              <a:t>Driving Tips</a:t>
            </a:r>
          </a:p>
          <a:p>
            <a:pPr indent="-457200">
              <a:buSzPct val="100000"/>
              <a:buChar char="•"/>
              <a:defRPr sz="2800">
                <a:solidFill>
                  <a:schemeClr val="accent2"/>
                </a:solidFill>
              </a:defRPr>
            </a:pPr>
            <a:r>
              <a:rPr dirty="0"/>
              <a:t>Learn all local and provincial guidelines for driving an emergency vehicle</a:t>
            </a:r>
          </a:p>
          <a:p>
            <a:pPr indent="-457200">
              <a:buSzPct val="100000"/>
              <a:buChar char="•"/>
              <a:defRPr sz="2800">
                <a:solidFill>
                  <a:schemeClr val="accent2"/>
                </a:solidFill>
              </a:defRPr>
            </a:pPr>
            <a:r>
              <a:rPr dirty="0"/>
              <a:t>When possible, travel in pairs</a:t>
            </a:r>
          </a:p>
          <a:p>
            <a:pPr indent="-457200">
              <a:buSzPct val="100000"/>
              <a:buChar char="•"/>
              <a:defRPr sz="2800">
                <a:solidFill>
                  <a:schemeClr val="accent2"/>
                </a:solidFill>
              </a:defRPr>
            </a:pPr>
            <a:r>
              <a:rPr dirty="0"/>
              <a:t>Back up slowly and carefully</a:t>
            </a:r>
          </a:p>
          <a:p>
            <a:pPr indent="-457200">
              <a:buSzPct val="100000"/>
              <a:buChar char="•"/>
              <a:defRPr sz="2800">
                <a:solidFill>
                  <a:schemeClr val="accent2"/>
                </a:solidFill>
              </a:defRPr>
            </a:pPr>
            <a:r>
              <a:rPr dirty="0"/>
              <a:t>Know your territory</a:t>
            </a:r>
          </a:p>
          <a:p>
            <a:pPr indent="-457200">
              <a:buSzPct val="100000"/>
              <a:buChar char="•"/>
              <a:defRPr sz="2800">
                <a:solidFill>
                  <a:schemeClr val="accent2"/>
                </a:solidFill>
              </a:defRPr>
            </a:pPr>
            <a:r>
              <a:rPr dirty="0"/>
              <a:t>Exercise caution when in congested or rush hour traffic</a:t>
            </a:r>
          </a:p>
          <a:p>
            <a:pPr indent="-457200">
              <a:buSzPct val="100000"/>
              <a:buChar char="•"/>
              <a:defRPr sz="2800">
                <a:solidFill>
                  <a:schemeClr val="accent2"/>
                </a:solidFill>
              </a:defRPr>
            </a:pPr>
            <a:r>
              <a:rPr dirty="0"/>
              <a:t>Plan for sudden stops</a:t>
            </a:r>
          </a:p>
          <a:p>
            <a:pPr indent="-457200">
              <a:buSzPct val="100000"/>
              <a:buChar char="•"/>
              <a:defRPr sz="2800">
                <a:solidFill>
                  <a:schemeClr val="accent2"/>
                </a:solidFill>
              </a:defRPr>
            </a:pPr>
            <a:r>
              <a:rPr dirty="0"/>
              <a:t>Practice special caution on hills and curves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xfrm>
            <a:off x="8658859" y="6553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defTabSz="374904">
              <a:defRPr sz="1148"/>
            </a:lvl1pPr>
          </a:lstStyle>
          <a:p>
            <a:r>
              <a:rPr sz="2400"/>
              <a:t>CHAPTER 29 - EMS OPERATIONS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4294967295"/>
          </p:nvPr>
        </p:nvSpPr>
        <p:spPr>
          <a:xfrm>
            <a:off x="457200" y="1523999"/>
            <a:ext cx="8229600" cy="49530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142875">
              <a:lnSpc>
                <a:spcPct val="120000"/>
              </a:lnSpc>
              <a:spcBef>
                <a:spcPts val="600"/>
              </a:spcBef>
              <a:buSzTx/>
              <a:buNone/>
              <a:defRPr sz="2800" b="1" u="sng"/>
            </a:pPr>
            <a:r>
              <a:rPr dirty="0"/>
              <a:t>Seat belts</a:t>
            </a:r>
            <a:r>
              <a:rPr b="0" u="none" dirty="0"/>
              <a:t> – always wear them</a:t>
            </a:r>
          </a:p>
          <a:p>
            <a:pPr marL="0" indent="142875">
              <a:lnSpc>
                <a:spcPct val="120000"/>
              </a:lnSpc>
              <a:spcBef>
                <a:spcPts val="600"/>
              </a:spcBef>
              <a:buSzTx/>
              <a:buNone/>
              <a:defRPr sz="2800" b="1" u="sng"/>
            </a:pPr>
            <a:r>
              <a:rPr dirty="0"/>
              <a:t>Lights and sirens</a:t>
            </a:r>
            <a:r>
              <a:rPr b="0" u="none" dirty="0"/>
              <a:t> – always, day or night, during </a:t>
            </a:r>
            <a:r>
              <a:rPr b="0" dirty="0"/>
              <a:t>and only during</a:t>
            </a:r>
            <a:r>
              <a:rPr b="0" u="none" dirty="0">
                <a:solidFill>
                  <a:srgbClr val="FF0000"/>
                </a:solidFill>
              </a:rPr>
              <a:t> </a:t>
            </a:r>
            <a:r>
              <a:rPr b="0" u="none" dirty="0"/>
              <a:t>an emergency</a:t>
            </a:r>
          </a:p>
          <a:p>
            <a:pPr marL="0" indent="142875">
              <a:lnSpc>
                <a:spcPct val="120000"/>
              </a:lnSpc>
              <a:spcBef>
                <a:spcPts val="600"/>
              </a:spcBef>
              <a:buSzTx/>
              <a:buNone/>
              <a:defRPr sz="2800" b="1" u="sng"/>
            </a:pPr>
            <a:r>
              <a:rPr dirty="0"/>
              <a:t>Hearing protection</a:t>
            </a:r>
            <a:r>
              <a:rPr b="0" u="none" dirty="0"/>
              <a:t> – windows closed, ear plugs or muffs</a:t>
            </a:r>
          </a:p>
        </p:txBody>
      </p:sp>
      <p:sp>
        <p:nvSpPr>
          <p:cNvPr id="74" name="Shape 74"/>
          <p:cNvSpPr/>
          <p:nvPr/>
        </p:nvSpPr>
        <p:spPr>
          <a:xfrm>
            <a:off x="76200" y="6553200"/>
            <a:ext cx="2667000" cy="236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Copyright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© </a:t>
            </a:r>
            <a:r>
              <a:t>2015 Pearson Canada Inc.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xfrm>
            <a:off x="8658859" y="6553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defTabSz="374904">
              <a:defRPr sz="1148"/>
            </a:lvl1pPr>
          </a:lstStyle>
          <a:p>
            <a:r>
              <a:rPr sz="2400" dirty="0"/>
              <a:t>CHAPTER 29 - EMS OPERATIONS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4294967295"/>
          </p:nvPr>
        </p:nvSpPr>
        <p:spPr>
          <a:xfrm>
            <a:off x="457200" y="1523999"/>
            <a:ext cx="8229600" cy="45720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 algn="ctr">
              <a:spcBef>
                <a:spcPts val="600"/>
              </a:spcBef>
              <a:buSzTx/>
              <a:buNone/>
              <a:defRPr sz="2800" b="1" u="sng"/>
            </a:pPr>
            <a:r>
              <a:t>Driving Guidelines</a:t>
            </a:r>
          </a:p>
          <a:p>
            <a:pPr marL="609600" indent="-609600">
              <a:lnSpc>
                <a:spcPct val="120000"/>
              </a:lnSpc>
              <a:spcBef>
                <a:spcPts val="600"/>
              </a:spcBef>
              <a:buAutoNum type="arabicPeriod"/>
              <a:defRPr sz="2800"/>
            </a:pPr>
            <a:r>
              <a:t>Do not exceed posted speed limit, except in critical situations</a:t>
            </a:r>
          </a:p>
          <a:p>
            <a:pPr marL="609600" indent="-609600">
              <a:lnSpc>
                <a:spcPct val="120000"/>
              </a:lnSpc>
              <a:spcBef>
                <a:spcPts val="600"/>
              </a:spcBef>
              <a:buAutoNum type="arabicPeriod"/>
              <a:defRPr sz="2800"/>
            </a:pPr>
            <a:r>
              <a:t>Start and stop smoothly</a:t>
            </a:r>
          </a:p>
          <a:p>
            <a:pPr marL="609600" indent="-609600">
              <a:lnSpc>
                <a:spcPct val="120000"/>
              </a:lnSpc>
              <a:spcBef>
                <a:spcPts val="600"/>
              </a:spcBef>
              <a:buAutoNum type="arabicPeriod"/>
              <a:defRPr sz="2800"/>
            </a:pPr>
            <a:r>
              <a:t>Drive at a steady rate of speed</a:t>
            </a:r>
          </a:p>
          <a:p>
            <a:pPr marL="609600" indent="-609600">
              <a:lnSpc>
                <a:spcPct val="120000"/>
              </a:lnSpc>
              <a:spcBef>
                <a:spcPts val="600"/>
              </a:spcBef>
              <a:buAutoNum type="arabicPeriod"/>
              <a:defRPr sz="2800"/>
            </a:pPr>
            <a:r>
              <a:t>Avoid rough roads if possible</a:t>
            </a:r>
          </a:p>
        </p:txBody>
      </p:sp>
      <p:sp>
        <p:nvSpPr>
          <p:cNvPr id="81" name="Shape 81"/>
          <p:cNvSpPr/>
          <p:nvPr/>
        </p:nvSpPr>
        <p:spPr>
          <a:xfrm>
            <a:off x="76200" y="6553200"/>
            <a:ext cx="2667000" cy="236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Copyright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© </a:t>
            </a:r>
            <a:r>
              <a:t>2015 Pearson Canada Inc.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xfrm>
            <a:off x="8658859" y="6553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defTabSz="374904">
              <a:defRPr sz="1148"/>
            </a:lvl1pPr>
          </a:lstStyle>
          <a:p>
            <a:r>
              <a:rPr sz="2400" dirty="0"/>
              <a:t>CHAPTER 29 - EMS OPERATIONS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SzTx/>
              <a:buNone/>
              <a:defRPr sz="2800" b="1" u="sng"/>
            </a:pPr>
            <a:r>
              <a:rPr dirty="0"/>
              <a:t>Look Out for Your Own Safety</a:t>
            </a:r>
          </a:p>
          <a:p>
            <a:pPr>
              <a:lnSpc>
                <a:spcPct val="120000"/>
              </a:lnSpc>
              <a:spcBef>
                <a:spcPts val="600"/>
              </a:spcBef>
              <a:buChar char="•"/>
              <a:defRPr sz="2800"/>
            </a:pPr>
            <a:r>
              <a:rPr dirty="0"/>
              <a:t>Park for maximum safety</a:t>
            </a:r>
          </a:p>
          <a:p>
            <a:pPr>
              <a:lnSpc>
                <a:spcPct val="120000"/>
              </a:lnSpc>
              <a:spcBef>
                <a:spcPts val="600"/>
              </a:spcBef>
              <a:buChar char="•"/>
              <a:defRPr sz="2800"/>
            </a:pPr>
            <a:r>
              <a:rPr dirty="0"/>
              <a:t>Exit a vehicle safely</a:t>
            </a:r>
          </a:p>
          <a:p>
            <a:pPr>
              <a:lnSpc>
                <a:spcPct val="120000"/>
              </a:lnSpc>
              <a:spcBef>
                <a:spcPts val="600"/>
              </a:spcBef>
              <a:buChar char="•"/>
              <a:defRPr sz="2800"/>
            </a:pPr>
            <a:r>
              <a:rPr dirty="0"/>
              <a:t>Wear protective equipment</a:t>
            </a:r>
          </a:p>
          <a:p>
            <a:pPr>
              <a:lnSpc>
                <a:spcPct val="120000"/>
              </a:lnSpc>
              <a:spcBef>
                <a:spcPts val="600"/>
              </a:spcBef>
              <a:buChar char="•"/>
              <a:defRPr sz="2800"/>
            </a:pPr>
            <a:r>
              <a:rPr dirty="0"/>
              <a:t>Channel traffic away from scene</a:t>
            </a:r>
          </a:p>
        </p:txBody>
      </p:sp>
      <p:sp>
        <p:nvSpPr>
          <p:cNvPr id="88" name="Shape 88"/>
          <p:cNvSpPr/>
          <p:nvPr/>
        </p:nvSpPr>
        <p:spPr>
          <a:xfrm>
            <a:off x="76200" y="6553200"/>
            <a:ext cx="2667000" cy="236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Copyright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© </a:t>
            </a:r>
            <a:r>
              <a:t>2015 Pearson Canada Inc.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E7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935</Words>
  <Application>Microsoft Office PowerPoint</Application>
  <PresentationFormat>On-screen Show (4:3)</PresentationFormat>
  <Paragraphs>134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Chapter 29</vt:lpstr>
      <vt:lpstr>CHAPTER 29 - EMS OPERATIONS</vt:lpstr>
      <vt:lpstr>CHAPTER 29 - EMS OPERATIONS</vt:lpstr>
      <vt:lpstr>CHAPTER 29 - EMS OPERATIONS</vt:lpstr>
      <vt:lpstr>CHAPTER 29 - EMS OPERATIONS</vt:lpstr>
      <vt:lpstr>CHAPTER 29 - EMS OPERATIONS</vt:lpstr>
      <vt:lpstr>CHAPTER 29 - EMS OPERATIONS</vt:lpstr>
      <vt:lpstr>CHAPTER 29 - EMS OPERATIONS</vt:lpstr>
      <vt:lpstr>CHAPTER 29 - EMS OPERATIONS</vt:lpstr>
      <vt:lpstr>PowerPoint Presentation</vt:lpstr>
      <vt:lpstr>PowerPoint Presentation</vt:lpstr>
      <vt:lpstr>PowerPoint Presentation</vt:lpstr>
      <vt:lpstr>PowerPoint Presentation</vt:lpstr>
      <vt:lpstr>CHAPTER 29 - EMS OPERATIONS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29</dc:title>
  <dc:creator>Gary R Robertson</dc:creator>
  <cp:lastModifiedBy>gary.r.robertson</cp:lastModifiedBy>
  <cp:revision>2</cp:revision>
  <dcterms:modified xsi:type="dcterms:W3CDTF">2017-02-02T20:19:12Z</dcterms:modified>
</cp:coreProperties>
</file>