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7F3F4"/>
          </a:solidFill>
        </a:fill>
      </a:tcStyle>
    </a:wholeTbl>
    <a:band2H>
      <a:tcTxStyle/>
      <a:tcStyle>
        <a:tcBdr/>
        <a:fill>
          <a:solidFill>
            <a:srgbClr val="F3F9FA"/>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3" d="100"/>
          <a:sy n="93" d="100"/>
        </p:scale>
        <p:origin x="-1398" y="17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6" name="Shape 26"/>
          <p:cNvSpPr>
            <a:spLocks noGrp="1" noRot="1" noChangeAspect="1"/>
          </p:cNvSpPr>
          <p:nvPr>
            <p:ph type="sldImg"/>
          </p:nvPr>
        </p:nvSpPr>
        <p:spPr>
          <a:xfrm>
            <a:off x="1143000" y="685800"/>
            <a:ext cx="4572000" cy="3429000"/>
          </a:xfrm>
          <a:prstGeom prst="rect">
            <a:avLst/>
          </a:prstGeom>
        </p:spPr>
        <p:txBody>
          <a:bodyPr/>
          <a:lstStyle/>
          <a:p>
            <a:endParaRPr/>
          </a:p>
        </p:txBody>
      </p:sp>
      <p:sp>
        <p:nvSpPr>
          <p:cNvPr id="27" name="Shape 27"/>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2435890971"/>
      </p:ext>
    </p:extLst>
  </p:cSld>
  <p:clrMap bg1="lt1" tx1="dk1" bg2="lt2" tx2="dk2" accent1="accent1" accent2="accent2" accent3="accent3" accent4="accent4" accent5="accent5" accent6="accent6" hlink="hlink" folHlink="folHlink"/>
  <p:notesStyle>
    <a:lvl1pPr latinLnBrk="0">
      <a:spcBef>
        <a:spcPts val="400"/>
      </a:spcBef>
      <a:defRPr sz="1200">
        <a:latin typeface="+mn-lt"/>
        <a:ea typeface="+mn-ea"/>
        <a:cs typeface="+mn-cs"/>
        <a:sym typeface="Arial"/>
      </a:defRPr>
    </a:lvl1pPr>
    <a:lvl2pPr indent="228600" latinLnBrk="0">
      <a:spcBef>
        <a:spcPts val="400"/>
      </a:spcBef>
      <a:defRPr sz="1200">
        <a:latin typeface="+mn-lt"/>
        <a:ea typeface="+mn-ea"/>
        <a:cs typeface="+mn-cs"/>
        <a:sym typeface="Arial"/>
      </a:defRPr>
    </a:lvl2pPr>
    <a:lvl3pPr indent="457200" latinLnBrk="0">
      <a:spcBef>
        <a:spcPts val="400"/>
      </a:spcBef>
      <a:defRPr sz="1200">
        <a:latin typeface="+mn-lt"/>
        <a:ea typeface="+mn-ea"/>
        <a:cs typeface="+mn-cs"/>
        <a:sym typeface="Arial"/>
      </a:defRPr>
    </a:lvl3pPr>
    <a:lvl4pPr indent="685800" latinLnBrk="0">
      <a:spcBef>
        <a:spcPts val="400"/>
      </a:spcBef>
      <a:defRPr sz="1200">
        <a:latin typeface="+mn-lt"/>
        <a:ea typeface="+mn-ea"/>
        <a:cs typeface="+mn-cs"/>
        <a:sym typeface="Arial"/>
      </a:defRPr>
    </a:lvl4pPr>
    <a:lvl5pPr indent="914400" latinLnBrk="0">
      <a:spcBef>
        <a:spcPts val="400"/>
      </a:spcBef>
      <a:defRPr sz="1200">
        <a:latin typeface="+mn-lt"/>
        <a:ea typeface="+mn-ea"/>
        <a:cs typeface="+mn-cs"/>
        <a:sym typeface="Arial"/>
      </a:defRPr>
    </a:lvl5pPr>
    <a:lvl6pPr indent="1143000" latinLnBrk="0">
      <a:spcBef>
        <a:spcPts val="400"/>
      </a:spcBef>
      <a:defRPr sz="1200">
        <a:latin typeface="+mn-lt"/>
        <a:ea typeface="+mn-ea"/>
        <a:cs typeface="+mn-cs"/>
        <a:sym typeface="Arial"/>
      </a:defRPr>
    </a:lvl6pPr>
    <a:lvl7pPr indent="1371600" latinLnBrk="0">
      <a:spcBef>
        <a:spcPts val="400"/>
      </a:spcBef>
      <a:defRPr sz="1200">
        <a:latin typeface="+mn-lt"/>
        <a:ea typeface="+mn-ea"/>
        <a:cs typeface="+mn-cs"/>
        <a:sym typeface="Arial"/>
      </a:defRPr>
    </a:lvl7pPr>
    <a:lvl8pPr indent="1600200" latinLnBrk="0">
      <a:spcBef>
        <a:spcPts val="400"/>
      </a:spcBef>
      <a:defRPr sz="1200">
        <a:latin typeface="+mn-lt"/>
        <a:ea typeface="+mn-ea"/>
        <a:cs typeface="+mn-cs"/>
        <a:sym typeface="Arial"/>
      </a:defRPr>
    </a:lvl8pPr>
    <a:lvl9pPr indent="1828800" latinLnBrk="0">
      <a:spcBef>
        <a:spcPts val="400"/>
      </a:spcBef>
      <a:defRPr sz="1200">
        <a:latin typeface="+mn-lt"/>
        <a:ea typeface="+mn-ea"/>
        <a:cs typeface="+mn-cs"/>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Shape 39"/>
          <p:cNvSpPr>
            <a:spLocks noGrp="1" noRot="1" noChangeAspect="1"/>
          </p:cNvSpPr>
          <p:nvPr>
            <p:ph type="sldImg"/>
          </p:nvPr>
        </p:nvSpPr>
        <p:spPr>
          <a:prstGeom prst="rect">
            <a:avLst/>
          </a:prstGeom>
        </p:spPr>
        <p:txBody>
          <a:bodyPr/>
          <a:lstStyle/>
          <a:p>
            <a:endParaRPr/>
          </a:p>
        </p:txBody>
      </p:sp>
      <p:sp>
        <p:nvSpPr>
          <p:cNvPr id="40" name="Shape 40"/>
          <p:cNvSpPr>
            <a:spLocks noGrp="1"/>
          </p:cNvSpPr>
          <p:nvPr>
            <p:ph type="body" sz="quarter" idx="1"/>
          </p:nvPr>
        </p:nvSpPr>
        <p:spPr>
          <a:prstGeom prst="rect">
            <a:avLst/>
          </a:prstGeom>
        </p:spPr>
        <p:txBody>
          <a:bodyPr/>
          <a:lstStyle/>
          <a:p>
            <a:r>
              <a:t>FMRs are a program that is newly introduced in Alberta as standard medical training level for firefighters. AHS is acting as an overseeing body, but FMRs are not officially registered or regulated.</a:t>
            </a:r>
          </a:p>
          <a:p>
            <a:r>
              <a:t>EMRs are now the national standard for first response programs.</a:t>
            </a:r>
          </a:p>
          <a:p>
            <a:r>
              <a:t>PCP/EMT-A is considered the entry level for a paramedic on an ambulance.</a:t>
            </a:r>
          </a:p>
          <a:p>
            <a:r>
              <a:t>ACP/EMT-P provide advanced life support on land and in air ambulance programs.</a:t>
            </a:r>
          </a:p>
          <a:p>
            <a:r>
              <a:t>EMR are regulated and registered by the Alberta College of Paramedics and are governed by the Health Disciplines Act</a:t>
            </a:r>
          </a:p>
          <a:p>
            <a:r>
              <a:t>PCP/ACP are regulated and registered by the Alberta College of Paramedics and are governed by the Health Professions Act</a:t>
            </a:r>
          </a:p>
          <a:p>
            <a:r>
              <a:t>CCPs are the least common since the national standards came into place. Few locations have accredited CCP programs. A CCP might be found working during an intensive care air medical transport. Currently Alberta does not recognize CCP but is moving towards it.</a:t>
            </a:r>
          </a:p>
          <a:p>
            <a:endParaRPr/>
          </a:p>
          <a:p>
            <a:r>
              <a:t>Other intermittent levels may be recognized by individual provinces or services but are not recognized nationally.</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Shape 46"/>
          <p:cNvSpPr>
            <a:spLocks noGrp="1" noRot="1" noChangeAspect="1"/>
          </p:cNvSpPr>
          <p:nvPr>
            <p:ph type="sldImg"/>
          </p:nvPr>
        </p:nvSpPr>
        <p:spPr>
          <a:prstGeom prst="rect">
            <a:avLst/>
          </a:prstGeom>
        </p:spPr>
        <p:txBody>
          <a:bodyPr/>
          <a:lstStyle/>
          <a:p>
            <a:endParaRPr/>
          </a:p>
        </p:txBody>
      </p:sp>
      <p:sp>
        <p:nvSpPr>
          <p:cNvPr id="47" name="Shape 47"/>
          <p:cNvSpPr>
            <a:spLocks noGrp="1"/>
          </p:cNvSpPr>
          <p:nvPr>
            <p:ph type="body" sz="quarter" idx="1"/>
          </p:nvPr>
        </p:nvSpPr>
        <p:spPr>
          <a:prstGeom prst="rect">
            <a:avLst/>
          </a:prstGeom>
        </p:spPr>
        <p:txBody>
          <a:bodyPr/>
          <a:lstStyle/>
          <a:p>
            <a:r>
              <a:t>In Kananaskis, minor injuries are generally transported to Canmore General Hospital while paediatrics or anyone requiring a higher level of diagnostics or care are transported to ACH or FMC</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Shape 53"/>
          <p:cNvSpPr>
            <a:spLocks noGrp="1" noRot="1" noChangeAspect="1"/>
          </p:cNvSpPr>
          <p:nvPr>
            <p:ph type="sldImg"/>
          </p:nvPr>
        </p:nvSpPr>
        <p:spPr>
          <a:prstGeom prst="rect">
            <a:avLst/>
          </a:prstGeom>
        </p:spPr>
        <p:txBody>
          <a:bodyPr/>
          <a:lstStyle/>
          <a:p>
            <a:endParaRPr/>
          </a:p>
        </p:txBody>
      </p:sp>
      <p:sp>
        <p:nvSpPr>
          <p:cNvPr id="54" name="Shape 54"/>
          <p:cNvSpPr>
            <a:spLocks noGrp="1"/>
          </p:cNvSpPr>
          <p:nvPr>
            <p:ph type="body" sz="quarter" idx="1"/>
          </p:nvPr>
        </p:nvSpPr>
        <p:spPr>
          <a:prstGeom prst="rect">
            <a:avLst/>
          </a:prstGeom>
        </p:spPr>
        <p:txBody>
          <a:bodyPr/>
          <a:lstStyle/>
          <a:p>
            <a:r>
              <a:t>Conservation officers double as law enforcement/wildlife control/back country rescue technicians in Kananaskis</a:t>
            </a:r>
          </a:p>
          <a:p>
            <a:r>
              <a:t>Kananaskis Public Safety Specialists often act as incident command in the event of a backcountry rescue. They coordinate removing the patient from the mountain environment and have the ability to provide some medical care. They often utilize helicopter assistance (Alpine Helicopters out of Canmore) for patient extrication. KES fire may be requested for assistance in manual extrication of a patient from the backcountry or assistance with medical care.</a:t>
            </a:r>
          </a:p>
          <a:p>
            <a:r>
              <a:t>Ski patrollers have a diverse level of training. All are at least an FMR equivalent (wilderness first responders) while others may have a higher level of training. They are considered the experts in their environment.</a:t>
            </a:r>
          </a:p>
          <a:p>
            <a:r>
              <a:t>Special event medical standby could be BLS or ALS care covering events such as ski events, running races or movies. These responders often work for a contracted company and will call EMS to respond and transport the patient.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Shape 59"/>
          <p:cNvSpPr>
            <a:spLocks noGrp="1" noRot="1" noChangeAspect="1"/>
          </p:cNvSpPr>
          <p:nvPr>
            <p:ph type="sldImg"/>
          </p:nvPr>
        </p:nvSpPr>
        <p:spPr>
          <a:prstGeom prst="rect">
            <a:avLst/>
          </a:prstGeom>
        </p:spPr>
        <p:txBody>
          <a:bodyPr/>
          <a:lstStyle/>
          <a:p>
            <a:endParaRPr/>
          </a:p>
        </p:txBody>
      </p:sp>
      <p:sp>
        <p:nvSpPr>
          <p:cNvPr id="60" name="Shape 60"/>
          <p:cNvSpPr>
            <a:spLocks noGrp="1"/>
          </p:cNvSpPr>
          <p:nvPr>
            <p:ph type="body" sz="quarter" idx="1"/>
          </p:nvPr>
        </p:nvSpPr>
        <p:spPr>
          <a:prstGeom prst="rect">
            <a:avLst/>
          </a:prstGeom>
        </p:spPr>
        <p:txBody>
          <a:bodyPr/>
          <a:lstStyle/>
          <a:p>
            <a:r>
              <a:t>The closest ambulance responds to any medical emergency in the province of Alberta</a:t>
            </a:r>
          </a:p>
          <a:p>
            <a:r>
              <a:t>You could have an ambulance responding from as far away as Calgary</a:t>
            </a:r>
          </a:p>
          <a:p>
            <a:r>
              <a:t>There is a possibility you will be caring for a patient for an extended period of time before EMS arrives based on the location they are responding from, current weather conditions, etc.</a:t>
            </a:r>
          </a:p>
          <a:p>
            <a:r>
              <a:t>Find out which ambulance is responding to the call and get in contact with them for ETA or patient updates.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Shape 81"/>
          <p:cNvSpPr>
            <a:spLocks noGrp="1" noRot="1" noChangeAspect="1"/>
          </p:cNvSpPr>
          <p:nvPr>
            <p:ph type="sldImg"/>
          </p:nvPr>
        </p:nvSpPr>
        <p:spPr>
          <a:prstGeom prst="rect">
            <a:avLst/>
          </a:prstGeom>
        </p:spPr>
        <p:txBody>
          <a:bodyPr/>
          <a:lstStyle/>
          <a:p>
            <a:endParaRPr/>
          </a:p>
        </p:txBody>
      </p:sp>
      <p:sp>
        <p:nvSpPr>
          <p:cNvPr id="82" name="Shape 82"/>
          <p:cNvSpPr>
            <a:spLocks noGrp="1"/>
          </p:cNvSpPr>
          <p:nvPr>
            <p:ph type="body" sz="quarter" idx="1"/>
          </p:nvPr>
        </p:nvSpPr>
        <p:spPr>
          <a:prstGeom prst="rect">
            <a:avLst/>
          </a:prstGeom>
        </p:spPr>
        <p:txBody>
          <a:bodyPr/>
          <a:lstStyle/>
          <a:p>
            <a:r>
              <a:t>While most services practise through indirect medical control, some permissions for certain procedures may require direct contact with medical control. Cellular phones are often used for these “radio medical orders.” Under the FMR program, it is recommended you contact the incoming EMS crew for medical recommendations and consultation.</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Shape 87"/>
          <p:cNvSpPr>
            <a:spLocks noGrp="1" noRot="1" noChangeAspect="1"/>
          </p:cNvSpPr>
          <p:nvPr>
            <p:ph type="sldImg"/>
          </p:nvPr>
        </p:nvSpPr>
        <p:spPr>
          <a:prstGeom prst="rect">
            <a:avLst/>
          </a:prstGeom>
        </p:spPr>
        <p:txBody>
          <a:bodyPr/>
          <a:lstStyle/>
          <a:p>
            <a:endParaRPr/>
          </a:p>
        </p:txBody>
      </p:sp>
      <p:sp>
        <p:nvSpPr>
          <p:cNvPr id="88" name="Shape 88"/>
          <p:cNvSpPr>
            <a:spLocks noGrp="1"/>
          </p:cNvSpPr>
          <p:nvPr>
            <p:ph type="body" sz="quarter" idx="1"/>
          </p:nvPr>
        </p:nvSpPr>
        <p:spPr>
          <a:prstGeom prst="rect">
            <a:avLst/>
          </a:prstGeom>
        </p:spPr>
        <p:txBody>
          <a:bodyPr/>
          <a:lstStyle/>
          <a:p>
            <a:r>
              <a:t>Anyone can contact Poison Control in the event of an overdose. If you suspect an overdose and know the substance that has been taken contact Poison Control for information on what to expect with the patient and/or how to care for them.</a:t>
            </a:r>
          </a:p>
          <a:p>
            <a:r>
              <a:t>Rural EMS in Southern Alberta is transitioning from being dispatched from PSC to AHS dispatch</a:t>
            </a:r>
          </a:p>
          <a:p>
            <a:r>
              <a:t>PSC dispatches KES fire and Calgary metro and surrounding area EMS.</a:t>
            </a:r>
          </a:p>
          <a:p>
            <a:r>
              <a:t>AHS dispatch dispatch (will be taking over dispatching Kananaskis EMS)</a:t>
            </a:r>
          </a:p>
          <a:p>
            <a:r>
              <a:t>KES dispatch dispatches Conservation Officers and Public Safety for backcountry emergencies. </a:t>
            </a:r>
          </a:p>
          <a:p>
            <a:r>
              <a:t>Language Line can be used as a tool when assisting a patient who does not speak english</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2" name="Shape 12"/>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pic>
        <p:nvPicPr>
          <p:cNvPr id="19" name="Pearson_WebBar_Top_Blue_RGB.jpeg" descr="Pearson_WebBar_Top_Blue_RGB"/>
          <p:cNvPicPr>
            <a:picLocks noChangeAspect="1"/>
          </p:cNvPicPr>
          <p:nvPr/>
        </p:nvPicPr>
        <p:blipFill>
          <a:blip r:embed="rId2">
            <a:extLst/>
          </a:blip>
          <a:stretch>
            <a:fillRect/>
          </a:stretch>
        </p:blipFill>
        <p:spPr>
          <a:xfrm>
            <a:off x="0" y="0"/>
            <a:ext cx="9144000" cy="419100"/>
          </a:xfrm>
          <a:prstGeom prst="rect">
            <a:avLst/>
          </a:prstGeom>
          <a:ln w="12700">
            <a:miter lim="400000"/>
          </a:ln>
        </p:spPr>
      </p:pic>
      <p:sp>
        <p:nvSpPr>
          <p:cNvPr id="20" name="Shape 2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E7"/>
        </a:solidFill>
        <a:effectLst/>
      </p:bgPr>
    </p:bg>
    <p:spTree>
      <p:nvGrpSpPr>
        <p:cNvPr id="1" name=""/>
        <p:cNvGrpSpPr/>
        <p:nvPr/>
      </p:nvGrpSpPr>
      <p:grpSpPr>
        <a:xfrm>
          <a:off x="0" y="0"/>
          <a:ext cx="0" cy="0"/>
          <a:chOff x="0" y="0"/>
          <a:chExt cx="0" cy="0"/>
        </a:xfrm>
      </p:grpSpPr>
      <p:sp>
        <p:nvSpPr>
          <p:cNvPr id="2" name="Shape 2"/>
          <p:cNvSpPr/>
          <p:nvPr/>
        </p:nvSpPr>
        <p:spPr>
          <a:xfrm>
            <a:off x="457200" y="1372869"/>
            <a:ext cx="8229600" cy="1"/>
          </a:xfrm>
          <a:prstGeom prst="line">
            <a:avLst/>
          </a:prstGeom>
          <a:ln>
            <a:solidFill>
              <a:schemeClr val="accent2"/>
            </a:solidFill>
          </a:ln>
        </p:spPr>
        <p:txBody>
          <a:bodyPr lIns="45719" rIns="45719"/>
          <a:lstStyle/>
          <a:p>
            <a:endParaRPr/>
          </a:p>
        </p:txBody>
      </p:sp>
      <p:sp>
        <p:nvSpPr>
          <p:cNvPr id="3" name="Shape 3"/>
          <p:cNvSpPr>
            <a:spLocks noGrp="1"/>
          </p:cNvSpPr>
          <p:nvPr>
            <p:ph type="sldNum" sz="quarter" idx="2"/>
          </p:nvPr>
        </p:nvSpPr>
        <p:spPr>
          <a:xfrm>
            <a:off x="8153400" y="6553200"/>
            <a:ext cx="358413" cy="350662"/>
          </a:xfrm>
          <a:prstGeom prst="rect">
            <a:avLst/>
          </a:prstGeom>
          <a:ln w="12700">
            <a:miter lim="400000"/>
          </a:ln>
        </p:spPr>
        <p:txBody>
          <a:bodyPr wrap="none" lIns="45719" rIns="45719">
            <a:spAutoFit/>
          </a:bodyPr>
          <a:lstStyle/>
          <a:p>
            <a:fld id="{86CB4B4D-7CA3-9044-876B-883B54F8677D}" type="slidenum">
              <a:t>‹#›</a:t>
            </a:fld>
            <a:endParaRPr/>
          </a:p>
        </p:txBody>
      </p:sp>
      <p:sp>
        <p:nvSpPr>
          <p:cNvPr id="4" name="Shape 4"/>
          <p:cNvSpPr>
            <a:spLocks noGrp="1"/>
          </p:cNvSpPr>
          <p:nvPr>
            <p:ph type="title"/>
          </p:nvPr>
        </p:nvSpPr>
        <p:spPr>
          <a:xfrm>
            <a:off x="457200" y="92074"/>
            <a:ext cx="8229600" cy="1508126"/>
          </a:xfrm>
          <a:prstGeom prst="rect">
            <a:avLst/>
          </a:prstGeom>
          <a:ln w="12700">
            <a:miter lim="400000"/>
          </a:ln>
          <a:extLst>
            <a:ext uri="{C572A759-6A51-4108-AA02-DFA0A04FC94B}">
              <ma14:wrappingTextBoxFlag xmlns="" xmlns:ma14="http://schemas.microsoft.com/office/mac/drawingml/2011/main" val="1"/>
            </a:ext>
          </a:extLst>
        </p:spPr>
        <p:txBody>
          <a:bodyPr lIns="228600" tIns="228600" rIns="228600" bIns="228600" anchor="ctr"/>
          <a:lstStyle/>
          <a:p>
            <a:r>
              <a:t>Title Text</a:t>
            </a:r>
          </a:p>
        </p:txBody>
      </p:sp>
      <p:sp>
        <p:nvSpPr>
          <p:cNvPr id="5" name="Shape 5"/>
          <p:cNvSpPr>
            <a:spLocks noGrp="1"/>
          </p:cNvSpPr>
          <p:nvPr>
            <p:ph type="body" idx="1"/>
          </p:nvPr>
        </p:nvSpPr>
        <p:spPr>
          <a:xfrm>
            <a:off x="457200" y="1600200"/>
            <a:ext cx="8229600" cy="5257800"/>
          </a:xfrm>
          <a:prstGeom prst="rect">
            <a:avLst/>
          </a:prstGeom>
          <a:ln w="12700">
            <a:miter lim="400000"/>
          </a:ln>
          <a:extLst>
            <a:ext uri="{C572A759-6A51-4108-AA02-DFA0A04FC94B}">
              <ma14:wrappingTextBoxFlag xmlns="" xmlns:ma14="http://schemas.microsoft.com/office/mac/drawingml/2011/main" val="1"/>
            </a:ext>
          </a:extLst>
        </p:spPr>
        <p:txBody>
          <a:bodyPr lIns="45719" rIns="45719"/>
          <a:lstStyle/>
          <a:p>
            <a:r>
              <a:t>Body Level One</a:t>
            </a:r>
          </a:p>
          <a:p>
            <a:pPr lvl="1"/>
            <a:r>
              <a:t>Body Level Two</a:t>
            </a:r>
          </a:p>
          <a:p>
            <a:pPr lvl="2"/>
            <a:r>
              <a:t>Body Level Three</a:t>
            </a:r>
          </a:p>
          <a:p>
            <a:pPr lvl="3"/>
            <a:r>
              <a:t>Body Level Four</a:t>
            </a:r>
          </a:p>
          <a:p>
            <a:pPr lvl="4"/>
            <a:r>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med"/>
  <p:txStyles>
    <p:titleStyle>
      <a:lvl1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chemeClr val="accent2"/>
          </a:solidFill>
          <a:uFillTx/>
          <a:latin typeface="+mn-lt"/>
          <a:ea typeface="+mn-ea"/>
          <a:cs typeface="+mn-cs"/>
          <a:sym typeface="Arial"/>
        </a:defRPr>
      </a:lvl1pPr>
      <a:lvl2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chemeClr val="accent2"/>
          </a:solidFill>
          <a:uFillTx/>
          <a:latin typeface="+mn-lt"/>
          <a:ea typeface="+mn-ea"/>
          <a:cs typeface="+mn-cs"/>
          <a:sym typeface="Arial"/>
        </a:defRPr>
      </a:lvl2pPr>
      <a:lvl3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chemeClr val="accent2"/>
          </a:solidFill>
          <a:uFillTx/>
          <a:latin typeface="+mn-lt"/>
          <a:ea typeface="+mn-ea"/>
          <a:cs typeface="+mn-cs"/>
          <a:sym typeface="Arial"/>
        </a:defRPr>
      </a:lvl3pPr>
      <a:lvl4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chemeClr val="accent2"/>
          </a:solidFill>
          <a:uFillTx/>
          <a:latin typeface="+mn-lt"/>
          <a:ea typeface="+mn-ea"/>
          <a:cs typeface="+mn-cs"/>
          <a:sym typeface="Arial"/>
        </a:defRPr>
      </a:lvl4pPr>
      <a:lvl5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chemeClr val="accent2"/>
          </a:solidFill>
          <a:uFillTx/>
          <a:latin typeface="+mn-lt"/>
          <a:ea typeface="+mn-ea"/>
          <a:cs typeface="+mn-cs"/>
          <a:sym typeface="Arial"/>
        </a:defRPr>
      </a:lvl5pPr>
      <a:lvl6pPr marL="0" marR="0" indent="457200" algn="ctr" defTabSz="914400" rtl="0" latinLnBrk="0">
        <a:lnSpc>
          <a:spcPct val="100000"/>
        </a:lnSpc>
        <a:spcBef>
          <a:spcPts val="0"/>
        </a:spcBef>
        <a:spcAft>
          <a:spcPts val="0"/>
        </a:spcAft>
        <a:buClrTx/>
        <a:buSzTx/>
        <a:buFontTx/>
        <a:buNone/>
        <a:tabLst/>
        <a:defRPr sz="4400" b="0" i="0" u="none" strike="noStrike" cap="none" spc="0" baseline="0">
          <a:ln>
            <a:noFill/>
          </a:ln>
          <a:solidFill>
            <a:schemeClr val="accent2"/>
          </a:solidFill>
          <a:uFillTx/>
          <a:latin typeface="+mn-lt"/>
          <a:ea typeface="+mn-ea"/>
          <a:cs typeface="+mn-cs"/>
          <a:sym typeface="Arial"/>
        </a:defRPr>
      </a:lvl6pPr>
      <a:lvl7pPr marL="0" marR="0" indent="914400" algn="ctr" defTabSz="914400" rtl="0" latinLnBrk="0">
        <a:lnSpc>
          <a:spcPct val="100000"/>
        </a:lnSpc>
        <a:spcBef>
          <a:spcPts val="0"/>
        </a:spcBef>
        <a:spcAft>
          <a:spcPts val="0"/>
        </a:spcAft>
        <a:buClrTx/>
        <a:buSzTx/>
        <a:buFontTx/>
        <a:buNone/>
        <a:tabLst/>
        <a:defRPr sz="4400" b="0" i="0" u="none" strike="noStrike" cap="none" spc="0" baseline="0">
          <a:ln>
            <a:noFill/>
          </a:ln>
          <a:solidFill>
            <a:schemeClr val="accent2"/>
          </a:solidFill>
          <a:uFillTx/>
          <a:latin typeface="+mn-lt"/>
          <a:ea typeface="+mn-ea"/>
          <a:cs typeface="+mn-cs"/>
          <a:sym typeface="Arial"/>
        </a:defRPr>
      </a:lvl7pPr>
      <a:lvl8pPr marL="0" marR="0" indent="1371600" algn="ctr" defTabSz="914400" rtl="0" latinLnBrk="0">
        <a:lnSpc>
          <a:spcPct val="100000"/>
        </a:lnSpc>
        <a:spcBef>
          <a:spcPts val="0"/>
        </a:spcBef>
        <a:spcAft>
          <a:spcPts val="0"/>
        </a:spcAft>
        <a:buClrTx/>
        <a:buSzTx/>
        <a:buFontTx/>
        <a:buNone/>
        <a:tabLst/>
        <a:defRPr sz="4400" b="0" i="0" u="none" strike="noStrike" cap="none" spc="0" baseline="0">
          <a:ln>
            <a:noFill/>
          </a:ln>
          <a:solidFill>
            <a:schemeClr val="accent2"/>
          </a:solidFill>
          <a:uFillTx/>
          <a:latin typeface="+mn-lt"/>
          <a:ea typeface="+mn-ea"/>
          <a:cs typeface="+mn-cs"/>
          <a:sym typeface="Arial"/>
        </a:defRPr>
      </a:lvl8pPr>
      <a:lvl9pPr marL="0" marR="0" indent="1828800" algn="ctr" defTabSz="914400" rtl="0" latinLnBrk="0">
        <a:lnSpc>
          <a:spcPct val="100000"/>
        </a:lnSpc>
        <a:spcBef>
          <a:spcPts val="0"/>
        </a:spcBef>
        <a:spcAft>
          <a:spcPts val="0"/>
        </a:spcAft>
        <a:buClrTx/>
        <a:buSzTx/>
        <a:buFontTx/>
        <a:buNone/>
        <a:tabLst/>
        <a:defRPr sz="4400" b="0" i="0" u="none" strike="noStrike" cap="none" spc="0" baseline="0">
          <a:ln>
            <a:noFill/>
          </a:ln>
          <a:solidFill>
            <a:schemeClr val="accent2"/>
          </a:solidFill>
          <a:uFillTx/>
          <a:latin typeface="+mn-lt"/>
          <a:ea typeface="+mn-ea"/>
          <a:cs typeface="+mn-cs"/>
          <a:sym typeface="Arial"/>
        </a:defRPr>
      </a:lvl9pPr>
    </p:titleStyle>
    <p:bodyStyle>
      <a:lvl1pPr marL="342900" marR="0" indent="-34290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chemeClr val="accent2"/>
          </a:solidFill>
          <a:uFillTx/>
          <a:latin typeface="+mn-lt"/>
          <a:ea typeface="+mn-ea"/>
          <a:cs typeface="+mn-cs"/>
          <a:sym typeface="Arial"/>
        </a:defRPr>
      </a:lvl1pPr>
      <a:lvl2pPr marL="783771" marR="0" indent="-326571"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chemeClr val="accent2"/>
          </a:solidFill>
          <a:uFillTx/>
          <a:latin typeface="+mn-lt"/>
          <a:ea typeface="+mn-ea"/>
          <a:cs typeface="+mn-cs"/>
          <a:sym typeface="Arial"/>
        </a:defRPr>
      </a:lvl2pPr>
      <a:lvl3pPr marL="1219200" marR="0" indent="-30480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chemeClr val="accent2"/>
          </a:solidFill>
          <a:uFillTx/>
          <a:latin typeface="+mn-lt"/>
          <a:ea typeface="+mn-ea"/>
          <a:cs typeface="+mn-cs"/>
          <a:sym typeface="Arial"/>
        </a:defRPr>
      </a:lvl3pPr>
      <a:lvl4pPr marL="1737360" marR="0" indent="-36576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chemeClr val="accent2"/>
          </a:solidFill>
          <a:uFillTx/>
          <a:latin typeface="+mn-lt"/>
          <a:ea typeface="+mn-ea"/>
          <a:cs typeface="+mn-cs"/>
          <a:sym typeface="Arial"/>
        </a:defRPr>
      </a:lvl4pPr>
      <a:lvl5pPr marL="2235200" marR="0" indent="-40640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chemeClr val="accent2"/>
          </a:solidFill>
          <a:uFillTx/>
          <a:latin typeface="+mn-lt"/>
          <a:ea typeface="+mn-ea"/>
          <a:cs typeface="+mn-cs"/>
          <a:sym typeface="Arial"/>
        </a:defRPr>
      </a:lvl5pPr>
      <a:lvl6pPr marL="2692400" marR="0" indent="-40640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chemeClr val="accent2"/>
          </a:solidFill>
          <a:uFillTx/>
          <a:latin typeface="+mn-lt"/>
          <a:ea typeface="+mn-ea"/>
          <a:cs typeface="+mn-cs"/>
          <a:sym typeface="Arial"/>
        </a:defRPr>
      </a:lvl6pPr>
      <a:lvl7pPr marL="3149600" marR="0" indent="-40640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chemeClr val="accent2"/>
          </a:solidFill>
          <a:uFillTx/>
          <a:latin typeface="+mn-lt"/>
          <a:ea typeface="+mn-ea"/>
          <a:cs typeface="+mn-cs"/>
          <a:sym typeface="Arial"/>
        </a:defRPr>
      </a:lvl7pPr>
      <a:lvl8pPr marL="3606800" marR="0" indent="-40640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chemeClr val="accent2"/>
          </a:solidFill>
          <a:uFillTx/>
          <a:latin typeface="+mn-lt"/>
          <a:ea typeface="+mn-ea"/>
          <a:cs typeface="+mn-cs"/>
          <a:sym typeface="Arial"/>
        </a:defRPr>
      </a:lvl8pPr>
      <a:lvl9pPr marL="4064000" marR="0" indent="-40640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chemeClr val="accent2"/>
          </a:solidFill>
          <a:uFillTx/>
          <a:latin typeface="+mn-lt"/>
          <a:ea typeface="+mn-ea"/>
          <a:cs typeface="+mn-cs"/>
          <a:sym typeface="Arial"/>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Arial"/>
        </a:defRPr>
      </a:lvl1pPr>
      <a:lvl2pPr marL="0" marR="0" indent="457200" algn="l" defTabSz="9144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Arial"/>
        </a:defRPr>
      </a:lvl2pPr>
      <a:lvl3pPr marL="0" marR="0" indent="914400" algn="l" defTabSz="9144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Arial"/>
        </a:defRPr>
      </a:lvl3pPr>
      <a:lvl4pPr marL="0" marR="0" indent="1371600" algn="l" defTabSz="9144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Arial"/>
        </a:defRPr>
      </a:lvl4pPr>
      <a:lvl5pPr marL="0" marR="0" indent="1828800" algn="l" defTabSz="9144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Arial"/>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Arial"/>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Arial"/>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Arial"/>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Shape 29"/>
          <p:cNvSpPr>
            <a:spLocks noGrp="1"/>
          </p:cNvSpPr>
          <p:nvPr>
            <p:ph type="title" idx="4294967295"/>
          </p:nvPr>
        </p:nvSpPr>
        <p:spPr>
          <a:xfrm>
            <a:off x="685800" y="2511425"/>
            <a:ext cx="7772400" cy="841375"/>
          </a:xfrm>
          <a:prstGeom prst="rect">
            <a:avLst/>
          </a:prstGeom>
        </p:spPr>
        <p:txBody>
          <a:bodyPr>
            <a:normAutofit fontScale="90000"/>
          </a:bodyPr>
          <a:lstStyle>
            <a:lvl1pPr algn="l" defTabSz="786384">
              <a:defRPr sz="2580"/>
            </a:lvl1pPr>
          </a:lstStyle>
          <a:p>
            <a:r>
              <a:t>Chapter 1</a:t>
            </a:r>
          </a:p>
        </p:txBody>
      </p:sp>
      <p:sp>
        <p:nvSpPr>
          <p:cNvPr id="30" name="Shape 30"/>
          <p:cNvSpPr>
            <a:spLocks noGrp="1"/>
          </p:cNvSpPr>
          <p:nvPr>
            <p:ph type="body" sz="quarter" idx="4294967295"/>
          </p:nvPr>
        </p:nvSpPr>
        <p:spPr>
          <a:xfrm>
            <a:off x="801687" y="3200400"/>
            <a:ext cx="6400801" cy="1752600"/>
          </a:xfrm>
          <a:prstGeom prst="rect">
            <a:avLst/>
          </a:prstGeom>
        </p:spPr>
        <p:txBody>
          <a:bodyPr>
            <a:normAutofit/>
          </a:bodyPr>
          <a:lstStyle/>
          <a:p>
            <a:pPr marL="0" indent="0">
              <a:buSzTx/>
              <a:buNone/>
            </a:pPr>
            <a:r>
              <a:t>INTRODUCTION TO </a:t>
            </a:r>
            <a:br/>
            <a:r>
              <a:t>THE EMS SYSTEM</a:t>
            </a:r>
          </a:p>
        </p:txBody>
      </p:sp>
      <p:sp>
        <p:nvSpPr>
          <p:cNvPr id="31" name="Shape 31"/>
          <p:cNvSpPr/>
          <p:nvPr/>
        </p:nvSpPr>
        <p:spPr>
          <a:xfrm>
            <a:off x="76200" y="6553200"/>
            <a:ext cx="2667000" cy="236225"/>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a:defRPr sz="1000">
                <a:solidFill>
                  <a:schemeClr val="accent2"/>
                </a:solidFill>
                <a:latin typeface="Times New Roman"/>
                <a:ea typeface="Times New Roman"/>
                <a:cs typeface="Times New Roman"/>
                <a:sym typeface="Times New Roman"/>
              </a:defRPr>
            </a:pPr>
            <a:r>
              <a:t>Copyright </a:t>
            </a:r>
            <a:r>
              <a:rPr>
                <a:latin typeface="Symbol"/>
                <a:ea typeface="Symbol"/>
                <a:cs typeface="Symbol"/>
                <a:sym typeface="Symbol"/>
              </a:rPr>
              <a:t>© </a:t>
            </a:r>
            <a:r>
              <a:t>2015 Pearson Education Canada</a:t>
            </a:r>
          </a:p>
        </p:txBody>
      </p:sp>
      <p:sp>
        <p:nvSpPr>
          <p:cNvPr id="32" name="Shape 32"/>
          <p:cNvSpPr>
            <a:spLocks noGrp="1"/>
          </p:cNvSpPr>
          <p:nvPr>
            <p:ph type="sldNum" sz="quarter" idx="2"/>
          </p:nvPr>
        </p:nvSpPr>
        <p:spPr>
          <a:xfrm>
            <a:off x="8658859" y="6553200"/>
            <a:ext cx="180341" cy="275466"/>
          </a:xfrm>
          <a:prstGeom prst="rect">
            <a:avLst/>
          </a:prstGeom>
          <a:extLst>
            <a:ext uri="{C572A759-6A51-4108-AA02-DFA0A04FC94B}">
              <ma14:wrappingTextBoxFlag xmlns="" xmlns:ma14="http://schemas.microsoft.com/office/mac/drawingml/2011/main" val="1"/>
            </a:ext>
          </a:extLst>
        </p:spPr>
        <p:txBody>
          <a:bodyPr/>
          <a:lstStyle>
            <a:lvl1pPr algn="r">
              <a:defRPr sz="1200">
                <a:solidFill>
                  <a:schemeClr val="accent2"/>
                </a:solidFill>
                <a:latin typeface="Times New Roman"/>
                <a:ea typeface="Times New Roman"/>
                <a:cs typeface="Times New Roman"/>
                <a:sym typeface="Times New Roman"/>
              </a:defRPr>
            </a:lvl1pPr>
          </a:lstStyle>
          <a:p>
            <a:fld id="{86CB4B4D-7CA3-9044-876B-883B54F8677D}" type="slidenum">
              <a:t>1</a:t>
            </a:fld>
            <a:endParaRPr/>
          </a:p>
        </p:txBody>
      </p:sp>
      <p:pic>
        <p:nvPicPr>
          <p:cNvPr id="33" name="image.jpeg"/>
          <p:cNvPicPr>
            <a:picLocks noChangeAspect="1"/>
          </p:cNvPicPr>
          <p:nvPr/>
        </p:nvPicPr>
        <p:blipFill>
          <a:blip r:embed="rId2">
            <a:extLst/>
          </a:blip>
          <a:stretch>
            <a:fillRect/>
          </a:stretch>
        </p:blipFill>
        <p:spPr>
          <a:xfrm>
            <a:off x="5691187" y="1752600"/>
            <a:ext cx="3124201" cy="4114800"/>
          </a:xfrm>
          <a:prstGeom prst="rect">
            <a:avLst/>
          </a:prstGeom>
          <a:ln w="12700">
            <a:miter lim="400000"/>
          </a:ln>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685800" y="2057400"/>
            <a:ext cx="7772400" cy="3657600"/>
          </a:xfrm>
          <a:prstGeom prst="roundRect">
            <a:avLst/>
          </a:prstGeom>
          <a:solidFill>
            <a:schemeClr val="accent3">
              <a:lumMod val="60000"/>
              <a:lumOff val="40000"/>
            </a:schemeClr>
          </a:solidFill>
          <a:ln w="25400" cap="flat">
            <a:solidFill>
              <a:schemeClr val="accent3">
                <a:lumMod val="50000"/>
              </a:schemeClr>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CA" sz="1800" b="0" i="0" u="none" strike="noStrike" cap="none" spc="0" normalizeH="0" baseline="0">
              <a:ln>
                <a:noFill/>
              </a:ln>
              <a:solidFill>
                <a:srgbClr val="000000"/>
              </a:solidFill>
              <a:effectLst/>
              <a:uFillTx/>
              <a:latin typeface="+mn-lt"/>
              <a:ea typeface="+mn-ea"/>
              <a:cs typeface="+mn-cs"/>
              <a:sym typeface="Arial"/>
            </a:endParaRPr>
          </a:p>
        </p:txBody>
      </p:sp>
      <p:sp>
        <p:nvSpPr>
          <p:cNvPr id="84" name="Shape 84"/>
          <p:cNvSpPr>
            <a:spLocks noGrp="1"/>
          </p:cNvSpPr>
          <p:nvPr>
            <p:ph type="sldNum" sz="quarter" idx="2"/>
          </p:nvPr>
        </p:nvSpPr>
        <p:spPr>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10</a:t>
            </a:fld>
            <a:endParaRPr/>
          </a:p>
        </p:txBody>
      </p:sp>
      <p:sp>
        <p:nvSpPr>
          <p:cNvPr id="86" name="Shape 86"/>
          <p:cNvSpPr>
            <a:spLocks noGrp="1"/>
          </p:cNvSpPr>
          <p:nvPr>
            <p:ph type="body" idx="4294967295"/>
          </p:nvPr>
        </p:nvSpPr>
        <p:spPr>
          <a:xfrm>
            <a:off x="1066800" y="2418708"/>
            <a:ext cx="7010400" cy="3677292"/>
          </a:xfrm>
          <a:prstGeom prst="rect">
            <a:avLst/>
          </a:prstGeom>
        </p:spPr>
        <p:txBody>
          <a:bodyPr/>
          <a:lstStyle/>
          <a:p>
            <a:pPr marL="0" indent="0" algn="ctr">
              <a:lnSpc>
                <a:spcPct val="150000"/>
              </a:lnSpc>
              <a:buSzTx/>
              <a:buNone/>
              <a:defRPr>
                <a:solidFill>
                  <a:schemeClr val="accent6"/>
                </a:solidFill>
              </a:defRPr>
            </a:pPr>
            <a:r>
              <a:rPr sz="2400" dirty="0">
                <a:solidFill>
                  <a:schemeClr val="accent3">
                    <a:lumMod val="50000"/>
                  </a:schemeClr>
                </a:solidFill>
              </a:rPr>
              <a:t>Poison Control Alberta </a:t>
            </a:r>
            <a:r>
              <a:rPr sz="2400" dirty="0" smtClean="0">
                <a:solidFill>
                  <a:schemeClr val="accent3">
                    <a:lumMod val="50000"/>
                  </a:schemeClr>
                </a:solidFill>
              </a:rPr>
              <a:t>1(800)332-1414</a:t>
            </a:r>
            <a:endParaRPr sz="2400" dirty="0">
              <a:solidFill>
                <a:schemeClr val="accent3">
                  <a:lumMod val="50000"/>
                </a:schemeClr>
              </a:solidFill>
            </a:endParaRPr>
          </a:p>
          <a:p>
            <a:pPr marL="0" indent="0" algn="ctr">
              <a:lnSpc>
                <a:spcPct val="150000"/>
              </a:lnSpc>
              <a:buSzTx/>
              <a:buNone/>
              <a:defRPr>
                <a:solidFill>
                  <a:schemeClr val="accent6"/>
                </a:solidFill>
              </a:defRPr>
            </a:pPr>
            <a:r>
              <a:rPr sz="2400" dirty="0">
                <a:solidFill>
                  <a:schemeClr val="accent3">
                    <a:lumMod val="50000"/>
                  </a:schemeClr>
                </a:solidFill>
              </a:rPr>
              <a:t>PSC (Fire Dispatch) </a:t>
            </a:r>
            <a:r>
              <a:rPr sz="2400" dirty="0" smtClean="0">
                <a:solidFill>
                  <a:schemeClr val="accent3">
                    <a:lumMod val="50000"/>
                  </a:schemeClr>
                </a:solidFill>
              </a:rPr>
              <a:t>1(403)264-1022</a:t>
            </a:r>
            <a:endParaRPr sz="2400" dirty="0">
              <a:solidFill>
                <a:schemeClr val="accent3">
                  <a:lumMod val="50000"/>
                </a:schemeClr>
              </a:solidFill>
            </a:endParaRPr>
          </a:p>
          <a:p>
            <a:pPr marL="0" indent="0" algn="ctr">
              <a:lnSpc>
                <a:spcPct val="150000"/>
              </a:lnSpc>
              <a:buSzTx/>
              <a:buNone/>
              <a:defRPr>
                <a:solidFill>
                  <a:schemeClr val="accent6"/>
                </a:solidFill>
              </a:defRPr>
            </a:pPr>
            <a:r>
              <a:rPr sz="2400" dirty="0">
                <a:solidFill>
                  <a:schemeClr val="accent3">
                    <a:lumMod val="50000"/>
                  </a:schemeClr>
                </a:solidFill>
              </a:rPr>
              <a:t>AHS Dispatch (Transition in progress</a:t>
            </a:r>
            <a:r>
              <a:rPr sz="2400" dirty="0" smtClean="0">
                <a:solidFill>
                  <a:schemeClr val="accent3">
                    <a:lumMod val="50000"/>
                  </a:schemeClr>
                </a:solidFill>
              </a:rPr>
              <a:t>)</a:t>
            </a:r>
            <a:endParaRPr sz="2400" dirty="0">
              <a:solidFill>
                <a:schemeClr val="accent3">
                  <a:lumMod val="50000"/>
                </a:schemeClr>
              </a:solidFill>
            </a:endParaRPr>
          </a:p>
          <a:p>
            <a:pPr marL="0" indent="0" algn="ctr">
              <a:lnSpc>
                <a:spcPct val="150000"/>
              </a:lnSpc>
              <a:buSzTx/>
              <a:buNone/>
              <a:defRPr>
                <a:solidFill>
                  <a:schemeClr val="accent6"/>
                </a:solidFill>
              </a:defRPr>
            </a:pPr>
            <a:r>
              <a:rPr sz="2400" dirty="0">
                <a:solidFill>
                  <a:schemeClr val="accent3">
                    <a:lumMod val="50000"/>
                  </a:schemeClr>
                </a:solidFill>
              </a:rPr>
              <a:t>KES Dispatch </a:t>
            </a:r>
            <a:r>
              <a:rPr sz="2400" dirty="0" smtClean="0">
                <a:solidFill>
                  <a:schemeClr val="accent3">
                    <a:lumMod val="50000"/>
                  </a:schemeClr>
                </a:solidFill>
              </a:rPr>
              <a:t>1(403)591-7755</a:t>
            </a:r>
            <a:endParaRPr sz="2400" dirty="0">
              <a:solidFill>
                <a:schemeClr val="accent3">
                  <a:lumMod val="50000"/>
                </a:schemeClr>
              </a:solidFill>
            </a:endParaRPr>
          </a:p>
          <a:p>
            <a:pPr marL="0" indent="0" algn="ctr">
              <a:lnSpc>
                <a:spcPct val="150000"/>
              </a:lnSpc>
              <a:buSzTx/>
              <a:buNone/>
              <a:defRPr>
                <a:solidFill>
                  <a:schemeClr val="accent6"/>
                </a:solidFill>
              </a:defRPr>
            </a:pPr>
            <a:r>
              <a:rPr sz="2400" dirty="0">
                <a:solidFill>
                  <a:schemeClr val="accent3">
                    <a:lumMod val="50000"/>
                  </a:schemeClr>
                </a:solidFill>
              </a:rPr>
              <a:t>Language Line 1(403)261-9611</a:t>
            </a:r>
          </a:p>
        </p:txBody>
      </p:sp>
      <p:sp>
        <p:nvSpPr>
          <p:cNvPr id="5" name="Shape 77"/>
          <p:cNvSpPr txBox="1">
            <a:spLocks/>
          </p:cNvSpPr>
          <p:nvPr/>
        </p:nvSpPr>
        <p:spPr>
          <a:xfrm>
            <a:off x="457200" y="609600"/>
            <a:ext cx="8229600" cy="609600"/>
          </a:xfrm>
          <a:prstGeom prst="rect">
            <a:avLst/>
          </a:prstGeom>
          <a:ln w="12700">
            <a:miter lim="400000"/>
          </a:ln>
          <a:extLst>
            <a:ext uri="{C572A759-6A51-4108-AA02-DFA0A04FC94B}">
              <ma14:wrappingTextBoxFlag xmlns="" xmlns:ma14="http://schemas.microsoft.com/office/mac/drawingml/2011/main" val="1"/>
            </a:ext>
          </a:extLst>
        </p:spPr>
        <p:txBody>
          <a:bodyPr lIns="228600" tIns="228600" rIns="228600" bIns="228600" anchor="ctr">
            <a:normAutofit fontScale="97500" lnSpcReduction="10000"/>
          </a:bodyPr>
          <a:lstStyle>
            <a:lvl1pPr marL="0" marR="0" indent="0" algn="ctr" defTabSz="438911" rtl="0" latinLnBrk="0">
              <a:lnSpc>
                <a:spcPct val="100000"/>
              </a:lnSpc>
              <a:spcBef>
                <a:spcPts val="0"/>
              </a:spcBef>
              <a:spcAft>
                <a:spcPts val="0"/>
              </a:spcAft>
              <a:buClrTx/>
              <a:buSzTx/>
              <a:buFontTx/>
              <a:buNone/>
              <a:tabLst/>
              <a:defRPr sz="1152" b="0" i="0" u="none" strike="noStrike" cap="none" spc="0" baseline="0">
                <a:ln>
                  <a:noFill/>
                </a:ln>
                <a:solidFill>
                  <a:schemeClr val="accent2"/>
                </a:solidFill>
                <a:uFillTx/>
                <a:latin typeface="+mn-lt"/>
                <a:ea typeface="+mn-ea"/>
                <a:cs typeface="+mn-cs"/>
                <a:sym typeface="Arial"/>
              </a:defRPr>
            </a:lvl1pPr>
            <a:lvl2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chemeClr val="accent2"/>
                </a:solidFill>
                <a:uFillTx/>
                <a:latin typeface="+mn-lt"/>
                <a:ea typeface="+mn-ea"/>
                <a:cs typeface="+mn-cs"/>
                <a:sym typeface="Arial"/>
              </a:defRPr>
            </a:lvl2pPr>
            <a:lvl3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chemeClr val="accent2"/>
                </a:solidFill>
                <a:uFillTx/>
                <a:latin typeface="+mn-lt"/>
                <a:ea typeface="+mn-ea"/>
                <a:cs typeface="+mn-cs"/>
                <a:sym typeface="Arial"/>
              </a:defRPr>
            </a:lvl3pPr>
            <a:lvl4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chemeClr val="accent2"/>
                </a:solidFill>
                <a:uFillTx/>
                <a:latin typeface="+mn-lt"/>
                <a:ea typeface="+mn-ea"/>
                <a:cs typeface="+mn-cs"/>
                <a:sym typeface="Arial"/>
              </a:defRPr>
            </a:lvl4pPr>
            <a:lvl5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chemeClr val="accent2"/>
                </a:solidFill>
                <a:uFillTx/>
                <a:latin typeface="+mn-lt"/>
                <a:ea typeface="+mn-ea"/>
                <a:cs typeface="+mn-cs"/>
                <a:sym typeface="Arial"/>
              </a:defRPr>
            </a:lvl5pPr>
            <a:lvl6pPr marL="0" marR="0" indent="457200" algn="ctr" defTabSz="914400" rtl="0" latinLnBrk="0">
              <a:lnSpc>
                <a:spcPct val="100000"/>
              </a:lnSpc>
              <a:spcBef>
                <a:spcPts val="0"/>
              </a:spcBef>
              <a:spcAft>
                <a:spcPts val="0"/>
              </a:spcAft>
              <a:buClrTx/>
              <a:buSzTx/>
              <a:buFontTx/>
              <a:buNone/>
              <a:tabLst/>
              <a:defRPr sz="4400" b="0" i="0" u="none" strike="noStrike" cap="none" spc="0" baseline="0">
                <a:ln>
                  <a:noFill/>
                </a:ln>
                <a:solidFill>
                  <a:schemeClr val="accent2"/>
                </a:solidFill>
                <a:uFillTx/>
                <a:latin typeface="+mn-lt"/>
                <a:ea typeface="+mn-ea"/>
                <a:cs typeface="+mn-cs"/>
                <a:sym typeface="Arial"/>
              </a:defRPr>
            </a:lvl6pPr>
            <a:lvl7pPr marL="0" marR="0" indent="914400" algn="ctr" defTabSz="914400" rtl="0" latinLnBrk="0">
              <a:lnSpc>
                <a:spcPct val="100000"/>
              </a:lnSpc>
              <a:spcBef>
                <a:spcPts val="0"/>
              </a:spcBef>
              <a:spcAft>
                <a:spcPts val="0"/>
              </a:spcAft>
              <a:buClrTx/>
              <a:buSzTx/>
              <a:buFontTx/>
              <a:buNone/>
              <a:tabLst/>
              <a:defRPr sz="4400" b="0" i="0" u="none" strike="noStrike" cap="none" spc="0" baseline="0">
                <a:ln>
                  <a:noFill/>
                </a:ln>
                <a:solidFill>
                  <a:schemeClr val="accent2"/>
                </a:solidFill>
                <a:uFillTx/>
                <a:latin typeface="+mn-lt"/>
                <a:ea typeface="+mn-ea"/>
                <a:cs typeface="+mn-cs"/>
                <a:sym typeface="Arial"/>
              </a:defRPr>
            </a:lvl7pPr>
            <a:lvl8pPr marL="0" marR="0" indent="1371600" algn="ctr" defTabSz="914400" rtl="0" latinLnBrk="0">
              <a:lnSpc>
                <a:spcPct val="100000"/>
              </a:lnSpc>
              <a:spcBef>
                <a:spcPts val="0"/>
              </a:spcBef>
              <a:spcAft>
                <a:spcPts val="0"/>
              </a:spcAft>
              <a:buClrTx/>
              <a:buSzTx/>
              <a:buFontTx/>
              <a:buNone/>
              <a:tabLst/>
              <a:defRPr sz="4400" b="0" i="0" u="none" strike="noStrike" cap="none" spc="0" baseline="0">
                <a:ln>
                  <a:noFill/>
                </a:ln>
                <a:solidFill>
                  <a:schemeClr val="accent2"/>
                </a:solidFill>
                <a:uFillTx/>
                <a:latin typeface="+mn-lt"/>
                <a:ea typeface="+mn-ea"/>
                <a:cs typeface="+mn-cs"/>
                <a:sym typeface="Arial"/>
              </a:defRPr>
            </a:lvl8pPr>
            <a:lvl9pPr marL="0" marR="0" indent="1828800" algn="ctr" defTabSz="914400" rtl="0" latinLnBrk="0">
              <a:lnSpc>
                <a:spcPct val="100000"/>
              </a:lnSpc>
              <a:spcBef>
                <a:spcPts val="0"/>
              </a:spcBef>
              <a:spcAft>
                <a:spcPts val="0"/>
              </a:spcAft>
              <a:buClrTx/>
              <a:buSzTx/>
              <a:buFontTx/>
              <a:buNone/>
              <a:tabLst/>
              <a:defRPr sz="4400" b="0" i="0" u="none" strike="noStrike" cap="none" spc="0" baseline="0">
                <a:ln>
                  <a:noFill/>
                </a:ln>
                <a:solidFill>
                  <a:schemeClr val="accent2"/>
                </a:solidFill>
                <a:uFillTx/>
                <a:latin typeface="+mn-lt"/>
                <a:ea typeface="+mn-ea"/>
                <a:cs typeface="+mn-cs"/>
                <a:sym typeface="Arial"/>
              </a:defRPr>
            </a:lvl9pPr>
          </a:lstStyle>
          <a:p>
            <a:pPr hangingPunct="1"/>
            <a:r>
              <a:rPr lang="en-CA" smtClean="0"/>
              <a:t>CHAPTER 1 - INTRODUCTION TO THE EMS SYSTEM</a:t>
            </a:r>
            <a:endParaRPr lang="en-CA"/>
          </a:p>
        </p:txBody>
      </p:sp>
      <p:sp>
        <p:nvSpPr>
          <p:cNvPr id="7" name="TextBox 6"/>
          <p:cNvSpPr txBox="1"/>
          <p:nvPr/>
        </p:nvSpPr>
        <p:spPr>
          <a:xfrm>
            <a:off x="2866672" y="2038292"/>
            <a:ext cx="3410655" cy="40010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2000" b="1" i="0" u="sng" strike="noStrike" cap="none" spc="0" normalizeH="0" baseline="0" dirty="0" smtClean="0">
                <a:ln>
                  <a:noFill/>
                </a:ln>
                <a:solidFill>
                  <a:schemeClr val="accent3">
                    <a:lumMod val="50000"/>
                  </a:schemeClr>
                </a:solidFill>
                <a:effectLst/>
                <a:uFillTx/>
                <a:latin typeface="+mn-lt"/>
                <a:ea typeface="+mn-ea"/>
                <a:cs typeface="+mn-cs"/>
                <a:sym typeface="Arial"/>
              </a:rPr>
              <a:t>KANANASKIS KEYS</a:t>
            </a:r>
            <a:endParaRPr kumimoji="0" lang="en-CA" sz="2000" b="1" i="0" u="sng" strike="noStrike" cap="none" spc="0" normalizeH="0" baseline="0" dirty="0">
              <a:ln>
                <a:noFill/>
              </a:ln>
              <a:solidFill>
                <a:schemeClr val="accent3">
                  <a:lumMod val="50000"/>
                </a:schemeClr>
              </a:solidFill>
              <a:effectLst/>
              <a:uFillTx/>
              <a:latin typeface="+mn-lt"/>
              <a:ea typeface="+mn-ea"/>
              <a:cs typeface="+mn-cs"/>
              <a:sym typeface="Arial"/>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Shape 35"/>
          <p:cNvSpPr>
            <a:spLocks noGrp="1"/>
          </p:cNvSpPr>
          <p:nvPr>
            <p:ph type="title" idx="4294967295"/>
          </p:nvPr>
        </p:nvSpPr>
        <p:spPr>
          <a:xfrm>
            <a:off x="457200" y="609600"/>
            <a:ext cx="8229600" cy="609600"/>
          </a:xfrm>
          <a:prstGeom prst="rect">
            <a:avLst/>
          </a:prstGeom>
        </p:spPr>
        <p:txBody>
          <a:bodyPr>
            <a:normAutofit fontScale="90000"/>
          </a:bodyPr>
          <a:lstStyle>
            <a:lvl1pPr defTabSz="438911">
              <a:defRPr sz="1152"/>
            </a:lvl1pPr>
          </a:lstStyle>
          <a:p>
            <a:r>
              <a:t>CHAPTER 1 - INTRODUCTION TO THE EMS SYSTEM</a:t>
            </a:r>
          </a:p>
        </p:txBody>
      </p:sp>
      <p:sp>
        <p:nvSpPr>
          <p:cNvPr id="36" name="Shape 36"/>
          <p:cNvSpPr>
            <a:spLocks noGrp="1"/>
          </p:cNvSpPr>
          <p:nvPr>
            <p:ph type="body" idx="4294967295"/>
          </p:nvPr>
        </p:nvSpPr>
        <p:spPr>
          <a:xfrm>
            <a:off x="457200" y="1523999"/>
            <a:ext cx="8229600" cy="4572002"/>
          </a:xfrm>
          <a:prstGeom prst="rect">
            <a:avLst/>
          </a:prstGeom>
        </p:spPr>
        <p:txBody>
          <a:bodyPr>
            <a:normAutofit/>
          </a:bodyPr>
          <a:lstStyle/>
          <a:p>
            <a:pPr algn="ctr">
              <a:spcBef>
                <a:spcPts val="600"/>
              </a:spcBef>
              <a:buSzTx/>
              <a:buNone/>
              <a:defRPr sz="2800" b="1" u="sng"/>
            </a:pPr>
            <a:r>
              <a:t>Levels of Training</a:t>
            </a:r>
          </a:p>
          <a:p>
            <a:pPr marL="416616" indent="-416616">
              <a:buChar char="•"/>
            </a:pPr>
            <a:r>
              <a:t>FMR</a:t>
            </a:r>
            <a:endParaRPr sz="2800" b="1" u="sng"/>
          </a:p>
          <a:p>
            <a:pPr>
              <a:buChar char="•"/>
            </a:pPr>
            <a:r>
              <a:t>EMR</a:t>
            </a:r>
          </a:p>
          <a:p>
            <a:pPr>
              <a:buChar char="•"/>
            </a:pPr>
            <a:r>
              <a:t>PCP/EMT-A</a:t>
            </a:r>
          </a:p>
          <a:p>
            <a:pPr>
              <a:buChar char="•"/>
            </a:pPr>
            <a:r>
              <a:t>ACP/EMT-P</a:t>
            </a:r>
          </a:p>
          <a:p>
            <a:pPr>
              <a:buChar char="•"/>
            </a:pPr>
            <a:r>
              <a:t>CCP</a:t>
            </a:r>
          </a:p>
        </p:txBody>
      </p:sp>
      <p:sp>
        <p:nvSpPr>
          <p:cNvPr id="37" name="Shape 37"/>
          <p:cNvSpPr>
            <a:spLocks noGrp="1"/>
          </p:cNvSpPr>
          <p:nvPr>
            <p:ph type="sldNum" sz="quarter" idx="2"/>
          </p:nvPr>
        </p:nvSpPr>
        <p:spPr>
          <a:xfrm>
            <a:off x="8658859" y="6553200"/>
            <a:ext cx="180341" cy="275466"/>
          </a:xfrm>
          <a:prstGeom prst="rect">
            <a:avLst/>
          </a:prstGeom>
          <a:extLst>
            <a:ext uri="{C572A759-6A51-4108-AA02-DFA0A04FC94B}">
              <ma14:wrappingTextBoxFlag xmlns="" xmlns:ma14="http://schemas.microsoft.com/office/mac/drawingml/2011/main" val="1"/>
            </a:ext>
          </a:extLst>
        </p:spPr>
        <p:txBody>
          <a:bodyPr/>
          <a:lstStyle>
            <a:lvl1pPr algn="r">
              <a:defRPr sz="1200">
                <a:solidFill>
                  <a:schemeClr val="accent2"/>
                </a:solidFill>
                <a:latin typeface="Times New Roman"/>
                <a:ea typeface="Times New Roman"/>
                <a:cs typeface="Times New Roman"/>
                <a:sym typeface="Times New Roman"/>
              </a:defRPr>
            </a:lvl1pPr>
          </a:lstStyle>
          <a:p>
            <a:fld id="{86CB4B4D-7CA3-9044-876B-883B54F8677D}" type="slidenum">
              <a:t>2</a:t>
            </a:fld>
            <a:endParaRPr/>
          </a:p>
        </p:txBody>
      </p:sp>
      <p:sp>
        <p:nvSpPr>
          <p:cNvPr id="38" name="Shape 38"/>
          <p:cNvSpPr/>
          <p:nvPr/>
        </p:nvSpPr>
        <p:spPr>
          <a:xfrm>
            <a:off x="76200" y="6553200"/>
            <a:ext cx="2667000" cy="236225"/>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a:defRPr sz="1000">
                <a:solidFill>
                  <a:schemeClr val="accent2"/>
                </a:solidFill>
                <a:latin typeface="Times New Roman"/>
                <a:ea typeface="Times New Roman"/>
                <a:cs typeface="Times New Roman"/>
                <a:sym typeface="Times New Roman"/>
              </a:defRPr>
            </a:pPr>
            <a:r>
              <a:t>Copyright </a:t>
            </a:r>
            <a:r>
              <a:rPr>
                <a:latin typeface="Symbol"/>
                <a:ea typeface="Symbol"/>
                <a:cs typeface="Symbol"/>
                <a:sym typeface="Symbol"/>
              </a:rPr>
              <a:t>© </a:t>
            </a:r>
            <a:r>
              <a:t>2015 Pearson Education Canada</a:t>
            </a:r>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Shape 42"/>
          <p:cNvSpPr>
            <a:spLocks noGrp="1"/>
          </p:cNvSpPr>
          <p:nvPr>
            <p:ph type="title" idx="4294967295"/>
          </p:nvPr>
        </p:nvSpPr>
        <p:spPr>
          <a:xfrm>
            <a:off x="457200" y="609600"/>
            <a:ext cx="8229600" cy="609600"/>
          </a:xfrm>
          <a:prstGeom prst="rect">
            <a:avLst/>
          </a:prstGeom>
        </p:spPr>
        <p:txBody>
          <a:bodyPr>
            <a:normAutofit fontScale="90000"/>
          </a:bodyPr>
          <a:lstStyle>
            <a:lvl1pPr defTabSz="438911">
              <a:defRPr sz="1152"/>
            </a:lvl1pPr>
          </a:lstStyle>
          <a:p>
            <a:r>
              <a:t>CHAPTER 1 - INTRODUCTION TO THE EMS SYSTEM</a:t>
            </a:r>
          </a:p>
        </p:txBody>
      </p:sp>
      <p:sp>
        <p:nvSpPr>
          <p:cNvPr id="43" name="Shape 43"/>
          <p:cNvSpPr>
            <a:spLocks noGrp="1"/>
          </p:cNvSpPr>
          <p:nvPr>
            <p:ph type="body" idx="4294967295"/>
          </p:nvPr>
        </p:nvSpPr>
        <p:spPr>
          <a:xfrm>
            <a:off x="457200" y="1523999"/>
            <a:ext cx="8229600" cy="4572002"/>
          </a:xfrm>
          <a:prstGeom prst="rect">
            <a:avLst/>
          </a:prstGeom>
        </p:spPr>
        <p:txBody>
          <a:bodyPr>
            <a:normAutofit/>
          </a:bodyPr>
          <a:lstStyle/>
          <a:p>
            <a:pPr algn="ctr">
              <a:lnSpc>
                <a:spcPct val="80000"/>
              </a:lnSpc>
              <a:spcBef>
                <a:spcPts val="600"/>
              </a:spcBef>
              <a:buSzTx/>
              <a:buNone/>
              <a:defRPr sz="2800" b="1" u="sng"/>
            </a:pPr>
            <a:r>
              <a:t>In-Hospital Care System</a:t>
            </a:r>
          </a:p>
          <a:p>
            <a:pPr>
              <a:lnSpc>
                <a:spcPct val="80000"/>
              </a:lnSpc>
              <a:buSzTx/>
              <a:buNone/>
              <a:defRPr b="1" u="sng"/>
            </a:pPr>
            <a:endParaRPr/>
          </a:p>
          <a:p>
            <a:pPr>
              <a:lnSpc>
                <a:spcPct val="80000"/>
              </a:lnSpc>
              <a:spcBef>
                <a:spcPts val="600"/>
              </a:spcBef>
              <a:buSzTx/>
              <a:buNone/>
              <a:defRPr sz="2800"/>
            </a:pPr>
            <a:r>
              <a:t>Specialized facilities to which some patients may be taken include:</a:t>
            </a:r>
          </a:p>
          <a:p>
            <a:pPr>
              <a:lnSpc>
                <a:spcPct val="80000"/>
              </a:lnSpc>
              <a:spcBef>
                <a:spcPts val="600"/>
              </a:spcBef>
              <a:buChar char="•"/>
              <a:defRPr sz="2800"/>
            </a:pPr>
            <a:r>
              <a:t>Trauma Centre (FMC)</a:t>
            </a:r>
          </a:p>
          <a:p>
            <a:pPr>
              <a:lnSpc>
                <a:spcPct val="80000"/>
              </a:lnSpc>
              <a:spcBef>
                <a:spcPts val="600"/>
              </a:spcBef>
              <a:buChar char="•"/>
              <a:defRPr sz="2800"/>
            </a:pPr>
            <a:r>
              <a:t>Burn Centre (FMC)</a:t>
            </a:r>
          </a:p>
          <a:p>
            <a:pPr>
              <a:lnSpc>
                <a:spcPct val="80000"/>
              </a:lnSpc>
              <a:spcBef>
                <a:spcPts val="600"/>
              </a:spcBef>
              <a:buChar char="•"/>
              <a:defRPr sz="2800"/>
            </a:pPr>
            <a:r>
              <a:t>Cardiac Centre (FMC)</a:t>
            </a:r>
          </a:p>
          <a:p>
            <a:pPr>
              <a:lnSpc>
                <a:spcPct val="80000"/>
              </a:lnSpc>
              <a:spcBef>
                <a:spcPts val="600"/>
              </a:spcBef>
              <a:buChar char="•"/>
              <a:defRPr sz="2800"/>
            </a:pPr>
            <a:r>
              <a:t>Stroke Centre (FMC)</a:t>
            </a:r>
          </a:p>
          <a:p>
            <a:pPr>
              <a:lnSpc>
                <a:spcPct val="80000"/>
              </a:lnSpc>
              <a:spcBef>
                <a:spcPts val="600"/>
              </a:spcBef>
              <a:buChar char="•"/>
              <a:defRPr sz="2800"/>
            </a:pPr>
            <a:r>
              <a:t>Severe hypothermia (FMC for ECMO)</a:t>
            </a:r>
          </a:p>
          <a:p>
            <a:pPr>
              <a:lnSpc>
                <a:spcPct val="80000"/>
              </a:lnSpc>
              <a:spcBef>
                <a:spcPts val="600"/>
              </a:spcBef>
              <a:buChar char="•"/>
              <a:defRPr sz="2800"/>
            </a:pPr>
            <a:r>
              <a:t>Paediatric Centre (ACH)</a:t>
            </a:r>
          </a:p>
        </p:txBody>
      </p:sp>
      <p:sp>
        <p:nvSpPr>
          <p:cNvPr id="44" name="Shape 44"/>
          <p:cNvSpPr>
            <a:spLocks noGrp="1"/>
          </p:cNvSpPr>
          <p:nvPr>
            <p:ph type="sldNum" sz="quarter" idx="2"/>
          </p:nvPr>
        </p:nvSpPr>
        <p:spPr>
          <a:xfrm>
            <a:off x="8658859" y="6553200"/>
            <a:ext cx="180341" cy="275466"/>
          </a:xfrm>
          <a:prstGeom prst="rect">
            <a:avLst/>
          </a:prstGeom>
          <a:extLst>
            <a:ext uri="{C572A759-6A51-4108-AA02-DFA0A04FC94B}">
              <ma14:wrappingTextBoxFlag xmlns="" xmlns:ma14="http://schemas.microsoft.com/office/mac/drawingml/2011/main" val="1"/>
            </a:ext>
          </a:extLst>
        </p:spPr>
        <p:txBody>
          <a:bodyPr/>
          <a:lstStyle>
            <a:lvl1pPr algn="r">
              <a:defRPr sz="1200">
                <a:solidFill>
                  <a:schemeClr val="accent2"/>
                </a:solidFill>
                <a:latin typeface="Times New Roman"/>
                <a:ea typeface="Times New Roman"/>
                <a:cs typeface="Times New Roman"/>
                <a:sym typeface="Times New Roman"/>
              </a:defRPr>
            </a:lvl1pPr>
          </a:lstStyle>
          <a:p>
            <a:fld id="{86CB4B4D-7CA3-9044-876B-883B54F8677D}" type="slidenum">
              <a:t>3</a:t>
            </a:fld>
            <a:endParaRPr/>
          </a:p>
        </p:txBody>
      </p:sp>
      <p:sp>
        <p:nvSpPr>
          <p:cNvPr id="45" name="Shape 45"/>
          <p:cNvSpPr/>
          <p:nvPr/>
        </p:nvSpPr>
        <p:spPr>
          <a:xfrm>
            <a:off x="76200" y="6553200"/>
            <a:ext cx="2667000" cy="236225"/>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a:defRPr sz="1000">
                <a:solidFill>
                  <a:schemeClr val="accent2"/>
                </a:solidFill>
                <a:latin typeface="Times New Roman"/>
                <a:ea typeface="Times New Roman"/>
                <a:cs typeface="Times New Roman"/>
                <a:sym typeface="Times New Roman"/>
              </a:defRPr>
            </a:pPr>
            <a:r>
              <a:t>Copyright </a:t>
            </a:r>
            <a:r>
              <a:rPr>
                <a:latin typeface="Symbol"/>
                <a:ea typeface="Symbol"/>
                <a:cs typeface="Symbol"/>
                <a:sym typeface="Symbol"/>
              </a:rPr>
              <a:t>© </a:t>
            </a:r>
            <a:r>
              <a:t>2015 Pearson Education Canada</a:t>
            </a:r>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4876800" y="2209800"/>
            <a:ext cx="3410655" cy="3566160"/>
          </a:xfrm>
          <a:prstGeom prst="roundRect">
            <a:avLst/>
          </a:prstGeom>
          <a:solidFill>
            <a:schemeClr val="accent3">
              <a:lumMod val="60000"/>
              <a:lumOff val="40000"/>
            </a:schemeClr>
          </a:solidFill>
          <a:ln w="25400" cap="flat">
            <a:solidFill>
              <a:schemeClr val="accent3">
                <a:lumMod val="50000"/>
              </a:schemeClr>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CA" sz="1800" b="0" i="0" u="none" strike="noStrike" cap="none" spc="0" normalizeH="0" baseline="0">
              <a:ln>
                <a:noFill/>
              </a:ln>
              <a:solidFill>
                <a:srgbClr val="000000"/>
              </a:solidFill>
              <a:effectLst/>
              <a:uFillTx/>
              <a:latin typeface="+mn-lt"/>
              <a:ea typeface="+mn-ea"/>
              <a:cs typeface="+mn-cs"/>
              <a:sym typeface="Arial"/>
            </a:endParaRPr>
          </a:p>
        </p:txBody>
      </p:sp>
      <p:sp>
        <p:nvSpPr>
          <p:cNvPr id="49" name="Shape 49"/>
          <p:cNvSpPr>
            <a:spLocks noGrp="1"/>
          </p:cNvSpPr>
          <p:nvPr>
            <p:ph type="title" idx="4294967295"/>
          </p:nvPr>
        </p:nvSpPr>
        <p:spPr>
          <a:xfrm>
            <a:off x="457200" y="609600"/>
            <a:ext cx="8229600" cy="609600"/>
          </a:xfrm>
          <a:prstGeom prst="rect">
            <a:avLst/>
          </a:prstGeom>
        </p:spPr>
        <p:txBody>
          <a:bodyPr>
            <a:normAutofit fontScale="90000"/>
          </a:bodyPr>
          <a:lstStyle>
            <a:lvl1pPr defTabSz="438911">
              <a:defRPr sz="1152"/>
            </a:lvl1pPr>
          </a:lstStyle>
          <a:p>
            <a:r>
              <a:rPr dirty="0"/>
              <a:t>CHAPTER 1 - INTRODUCTION TO THE EMS SYSTEM</a:t>
            </a:r>
          </a:p>
        </p:txBody>
      </p:sp>
      <p:sp>
        <p:nvSpPr>
          <p:cNvPr id="50" name="Shape 50"/>
          <p:cNvSpPr>
            <a:spLocks noGrp="1"/>
          </p:cNvSpPr>
          <p:nvPr>
            <p:ph type="body" idx="4294967295"/>
          </p:nvPr>
        </p:nvSpPr>
        <p:spPr>
          <a:xfrm>
            <a:off x="457200" y="1523999"/>
            <a:ext cx="8229600" cy="4572002"/>
          </a:xfrm>
          <a:prstGeom prst="rect">
            <a:avLst/>
          </a:prstGeom>
        </p:spPr>
        <p:txBody>
          <a:bodyPr>
            <a:normAutofit/>
          </a:bodyPr>
          <a:lstStyle/>
          <a:p>
            <a:pPr algn="ctr">
              <a:spcBef>
                <a:spcPts val="600"/>
              </a:spcBef>
              <a:buSzTx/>
              <a:buNone/>
              <a:defRPr sz="2800" b="1" u="sng"/>
            </a:pPr>
            <a:r>
              <a:rPr dirty="0"/>
              <a:t>Who are First Responders?</a:t>
            </a:r>
          </a:p>
          <a:p>
            <a:pPr algn="ctr">
              <a:spcBef>
                <a:spcPts val="600"/>
              </a:spcBef>
              <a:buSzTx/>
              <a:buNone/>
              <a:defRPr sz="2800" b="1" u="sng"/>
            </a:pPr>
            <a:endParaRPr sz="2400" dirty="0"/>
          </a:p>
          <a:p>
            <a:pPr>
              <a:spcBef>
                <a:spcPts val="600"/>
              </a:spcBef>
              <a:buChar char="•"/>
              <a:defRPr sz="2800"/>
            </a:pPr>
            <a:r>
              <a:rPr dirty="0"/>
              <a:t>Firefighters</a:t>
            </a:r>
          </a:p>
          <a:p>
            <a:pPr>
              <a:spcBef>
                <a:spcPts val="600"/>
              </a:spcBef>
              <a:buChar char="•"/>
              <a:defRPr sz="2800"/>
            </a:pPr>
            <a:r>
              <a:rPr dirty="0"/>
              <a:t>EMS</a:t>
            </a:r>
          </a:p>
          <a:p>
            <a:pPr>
              <a:spcBef>
                <a:spcPts val="600"/>
              </a:spcBef>
              <a:buChar char="•"/>
              <a:defRPr sz="2800"/>
            </a:pPr>
            <a:r>
              <a:rPr dirty="0"/>
              <a:t>Police </a:t>
            </a:r>
            <a:r>
              <a:rPr dirty="0" smtClean="0"/>
              <a:t>Officers</a:t>
            </a:r>
            <a:endParaRPr dirty="0"/>
          </a:p>
        </p:txBody>
      </p:sp>
      <p:sp>
        <p:nvSpPr>
          <p:cNvPr id="51" name="Shape 51"/>
          <p:cNvSpPr>
            <a:spLocks noGrp="1"/>
          </p:cNvSpPr>
          <p:nvPr>
            <p:ph type="sldNum" sz="quarter" idx="2"/>
          </p:nvPr>
        </p:nvSpPr>
        <p:spPr>
          <a:xfrm>
            <a:off x="8658859" y="6553200"/>
            <a:ext cx="180341" cy="275466"/>
          </a:xfrm>
          <a:prstGeom prst="rect">
            <a:avLst/>
          </a:prstGeom>
          <a:extLst>
            <a:ext uri="{C572A759-6A51-4108-AA02-DFA0A04FC94B}">
              <ma14:wrappingTextBoxFlag xmlns="" xmlns:ma14="http://schemas.microsoft.com/office/mac/drawingml/2011/main" val="1"/>
            </a:ext>
          </a:extLst>
        </p:spPr>
        <p:txBody>
          <a:bodyPr/>
          <a:lstStyle>
            <a:lvl1pPr algn="r">
              <a:defRPr sz="1200">
                <a:solidFill>
                  <a:schemeClr val="accent2"/>
                </a:solidFill>
                <a:latin typeface="Times New Roman"/>
                <a:ea typeface="Times New Roman"/>
                <a:cs typeface="Times New Roman"/>
                <a:sym typeface="Times New Roman"/>
              </a:defRPr>
            </a:lvl1pPr>
          </a:lstStyle>
          <a:p>
            <a:fld id="{86CB4B4D-7CA3-9044-876B-883B54F8677D}" type="slidenum">
              <a:t>4</a:t>
            </a:fld>
            <a:endParaRPr/>
          </a:p>
        </p:txBody>
      </p:sp>
      <p:sp>
        <p:nvSpPr>
          <p:cNvPr id="52" name="Shape 52"/>
          <p:cNvSpPr/>
          <p:nvPr/>
        </p:nvSpPr>
        <p:spPr>
          <a:xfrm>
            <a:off x="76200" y="6553200"/>
            <a:ext cx="2667000" cy="236225"/>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a:defRPr sz="1000">
                <a:solidFill>
                  <a:schemeClr val="accent2"/>
                </a:solidFill>
                <a:latin typeface="Times New Roman"/>
                <a:ea typeface="Times New Roman"/>
                <a:cs typeface="Times New Roman"/>
                <a:sym typeface="Times New Roman"/>
              </a:defRPr>
            </a:pPr>
            <a:r>
              <a:t>Copyright </a:t>
            </a:r>
            <a:r>
              <a:rPr>
                <a:latin typeface="Symbol"/>
                <a:ea typeface="Symbol"/>
                <a:cs typeface="Symbol"/>
                <a:sym typeface="Symbol"/>
              </a:rPr>
              <a:t>© </a:t>
            </a:r>
            <a:r>
              <a:t>2015 Pearson Education Canada</a:t>
            </a:r>
          </a:p>
        </p:txBody>
      </p:sp>
      <p:sp>
        <p:nvSpPr>
          <p:cNvPr id="4" name="TextBox 3"/>
          <p:cNvSpPr txBox="1"/>
          <p:nvPr/>
        </p:nvSpPr>
        <p:spPr>
          <a:xfrm>
            <a:off x="4876800" y="2209800"/>
            <a:ext cx="3410655" cy="40010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2000" b="1" i="0" u="sng" strike="noStrike" cap="none" spc="0" normalizeH="0" baseline="0" dirty="0" smtClean="0">
                <a:ln>
                  <a:noFill/>
                </a:ln>
                <a:solidFill>
                  <a:schemeClr val="accent3">
                    <a:lumMod val="50000"/>
                  </a:schemeClr>
                </a:solidFill>
                <a:effectLst/>
                <a:uFillTx/>
                <a:latin typeface="+mn-lt"/>
                <a:ea typeface="+mn-ea"/>
                <a:cs typeface="+mn-cs"/>
                <a:sym typeface="Arial"/>
              </a:rPr>
              <a:t>KANANASKIS KEYS</a:t>
            </a:r>
            <a:endParaRPr kumimoji="0" lang="en-CA" sz="2000" b="1" i="0" u="sng" strike="noStrike" cap="none" spc="0" normalizeH="0" baseline="0" dirty="0">
              <a:ln>
                <a:noFill/>
              </a:ln>
              <a:solidFill>
                <a:schemeClr val="accent3">
                  <a:lumMod val="50000"/>
                </a:schemeClr>
              </a:solidFill>
              <a:effectLst/>
              <a:uFillTx/>
              <a:latin typeface="+mn-lt"/>
              <a:ea typeface="+mn-ea"/>
              <a:cs typeface="+mn-cs"/>
              <a:sym typeface="Arial"/>
            </a:endParaRPr>
          </a:p>
        </p:txBody>
      </p:sp>
      <p:sp>
        <p:nvSpPr>
          <p:cNvPr id="5" name="TextBox 4"/>
          <p:cNvSpPr txBox="1"/>
          <p:nvPr/>
        </p:nvSpPr>
        <p:spPr>
          <a:xfrm>
            <a:off x="5181599" y="2590800"/>
            <a:ext cx="2819401" cy="298543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spcBef>
                <a:spcPts val="600"/>
              </a:spcBef>
              <a:buChar char="•"/>
              <a:defRPr sz="2800">
                <a:solidFill>
                  <a:schemeClr val="accent6"/>
                </a:solidFill>
              </a:defRPr>
            </a:pPr>
            <a:r>
              <a:rPr lang="en-CA" sz="2400" dirty="0">
                <a:solidFill>
                  <a:schemeClr val="accent3">
                    <a:lumMod val="50000"/>
                  </a:schemeClr>
                </a:solidFill>
              </a:rPr>
              <a:t>Conservation officers</a:t>
            </a:r>
          </a:p>
          <a:p>
            <a:pPr>
              <a:spcBef>
                <a:spcPts val="600"/>
              </a:spcBef>
              <a:buChar char="•"/>
              <a:defRPr sz="2800">
                <a:solidFill>
                  <a:schemeClr val="accent6"/>
                </a:solidFill>
              </a:defRPr>
            </a:pPr>
            <a:r>
              <a:rPr lang="en-CA" sz="2400" dirty="0">
                <a:solidFill>
                  <a:schemeClr val="accent3">
                    <a:lumMod val="50000"/>
                  </a:schemeClr>
                </a:solidFill>
              </a:rPr>
              <a:t>Public Safety Specialists</a:t>
            </a:r>
          </a:p>
          <a:p>
            <a:pPr>
              <a:spcBef>
                <a:spcPts val="600"/>
              </a:spcBef>
              <a:buChar char="•"/>
              <a:defRPr sz="2800">
                <a:solidFill>
                  <a:schemeClr val="accent6"/>
                </a:solidFill>
              </a:defRPr>
            </a:pPr>
            <a:r>
              <a:rPr lang="en-CA" sz="2400" dirty="0">
                <a:solidFill>
                  <a:schemeClr val="accent3">
                    <a:lumMod val="50000"/>
                  </a:schemeClr>
                </a:solidFill>
              </a:rPr>
              <a:t>Ski Patrol</a:t>
            </a:r>
          </a:p>
          <a:p>
            <a:pPr>
              <a:spcBef>
                <a:spcPts val="600"/>
              </a:spcBef>
              <a:buChar char="•"/>
              <a:defRPr sz="2800">
                <a:solidFill>
                  <a:schemeClr val="accent6"/>
                </a:solidFill>
              </a:defRPr>
            </a:pPr>
            <a:r>
              <a:rPr lang="en-CA" sz="2400" dirty="0">
                <a:solidFill>
                  <a:schemeClr val="accent3">
                    <a:lumMod val="50000"/>
                  </a:schemeClr>
                </a:solidFill>
              </a:rPr>
              <a:t>Special event medical standby</a:t>
            </a:r>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685800" y="1752600"/>
            <a:ext cx="7772400" cy="4023360"/>
          </a:xfrm>
          <a:prstGeom prst="roundRect">
            <a:avLst/>
          </a:prstGeom>
          <a:solidFill>
            <a:schemeClr val="accent3">
              <a:lumMod val="60000"/>
              <a:lumOff val="40000"/>
            </a:schemeClr>
          </a:solidFill>
          <a:ln w="25400" cap="flat">
            <a:solidFill>
              <a:schemeClr val="accent3">
                <a:lumMod val="50000"/>
              </a:schemeClr>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CA" sz="1800" b="0" i="0" u="none" strike="noStrike" cap="none" spc="0" normalizeH="0" baseline="0">
              <a:ln>
                <a:noFill/>
              </a:ln>
              <a:solidFill>
                <a:srgbClr val="000000"/>
              </a:solidFill>
              <a:effectLst/>
              <a:uFillTx/>
              <a:latin typeface="+mn-lt"/>
              <a:ea typeface="+mn-ea"/>
              <a:cs typeface="+mn-cs"/>
              <a:sym typeface="Arial"/>
            </a:endParaRPr>
          </a:p>
        </p:txBody>
      </p:sp>
      <p:sp>
        <p:nvSpPr>
          <p:cNvPr id="56" name="Shape 56"/>
          <p:cNvSpPr>
            <a:spLocks noGrp="1"/>
          </p:cNvSpPr>
          <p:nvPr>
            <p:ph type="sldNum" sz="quarter" idx="2"/>
          </p:nvPr>
        </p:nvSpPr>
        <p:spPr>
          <a:xfrm>
            <a:off x="8153400" y="6553200"/>
            <a:ext cx="231277" cy="350662"/>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5</a:t>
            </a:fld>
            <a:endParaRPr/>
          </a:p>
        </p:txBody>
      </p:sp>
      <p:sp>
        <p:nvSpPr>
          <p:cNvPr id="58" name="Shape 58"/>
          <p:cNvSpPr>
            <a:spLocks noGrp="1"/>
          </p:cNvSpPr>
          <p:nvPr>
            <p:ph type="body" idx="4294967295"/>
          </p:nvPr>
        </p:nvSpPr>
        <p:spPr>
          <a:xfrm>
            <a:off x="1066800" y="2133600"/>
            <a:ext cx="7010400" cy="4114800"/>
          </a:xfrm>
          <a:prstGeom prst="rect">
            <a:avLst/>
          </a:prstGeom>
        </p:spPr>
        <p:txBody>
          <a:bodyPr/>
          <a:lstStyle/>
          <a:p>
            <a:pPr>
              <a:buFont typeface="Arial" panose="020B0604020202020204" pitchFamily="34" charset="0"/>
              <a:buChar char="•"/>
              <a:defRPr>
                <a:solidFill>
                  <a:schemeClr val="accent6"/>
                </a:solidFill>
              </a:defRPr>
            </a:pPr>
            <a:r>
              <a:rPr sz="2400" dirty="0">
                <a:solidFill>
                  <a:schemeClr val="accent3">
                    <a:lumMod val="50000"/>
                  </a:schemeClr>
                </a:solidFill>
              </a:rPr>
              <a:t>One ALS ambulance stationed in Kananaskis (KANA-1) 24hrs a day</a:t>
            </a:r>
          </a:p>
          <a:p>
            <a:pPr>
              <a:buFont typeface="Arial" panose="020B0604020202020204" pitchFamily="34" charset="0"/>
              <a:buChar char="•"/>
              <a:defRPr>
                <a:solidFill>
                  <a:schemeClr val="accent6"/>
                </a:solidFill>
              </a:defRPr>
            </a:pPr>
            <a:r>
              <a:rPr sz="2400" dirty="0">
                <a:solidFill>
                  <a:schemeClr val="accent3">
                    <a:lumMod val="50000"/>
                  </a:schemeClr>
                </a:solidFill>
              </a:rPr>
              <a:t>Other responding ambulances from surrounding areas commonly include:</a:t>
            </a:r>
          </a:p>
          <a:p>
            <a:pPr marL="0" lvl="2" indent="457200">
              <a:buSzTx/>
              <a:buNone/>
              <a:defRPr>
                <a:solidFill>
                  <a:schemeClr val="accent6"/>
                </a:solidFill>
              </a:defRPr>
            </a:pPr>
            <a:r>
              <a:rPr sz="2400" dirty="0">
                <a:solidFill>
                  <a:schemeClr val="accent3">
                    <a:lumMod val="50000"/>
                  </a:schemeClr>
                </a:solidFill>
              </a:rPr>
              <a:t>-Canmore</a:t>
            </a:r>
          </a:p>
          <a:p>
            <a:pPr marL="0" lvl="2" indent="457200">
              <a:buSzTx/>
              <a:buNone/>
              <a:defRPr>
                <a:solidFill>
                  <a:schemeClr val="accent6"/>
                </a:solidFill>
              </a:defRPr>
            </a:pPr>
            <a:r>
              <a:rPr sz="2400" dirty="0">
                <a:solidFill>
                  <a:schemeClr val="accent3">
                    <a:lumMod val="50000"/>
                  </a:schemeClr>
                </a:solidFill>
              </a:rPr>
              <a:t>-Banff</a:t>
            </a:r>
          </a:p>
          <a:p>
            <a:pPr marL="0" lvl="2" indent="457200">
              <a:buSzTx/>
              <a:buNone/>
              <a:defRPr>
                <a:solidFill>
                  <a:schemeClr val="accent6"/>
                </a:solidFill>
              </a:defRPr>
            </a:pPr>
            <a:r>
              <a:rPr sz="2400" dirty="0">
                <a:solidFill>
                  <a:schemeClr val="accent3">
                    <a:lumMod val="50000"/>
                  </a:schemeClr>
                </a:solidFill>
              </a:rPr>
              <a:t>-</a:t>
            </a:r>
            <a:r>
              <a:rPr sz="2400" dirty="0" err="1">
                <a:solidFill>
                  <a:schemeClr val="accent3">
                    <a:lumMod val="50000"/>
                  </a:schemeClr>
                </a:solidFill>
              </a:rPr>
              <a:t>Nakoda</a:t>
            </a:r>
            <a:endParaRPr sz="2400" dirty="0">
              <a:solidFill>
                <a:schemeClr val="accent3">
                  <a:lumMod val="50000"/>
                </a:schemeClr>
              </a:solidFill>
            </a:endParaRPr>
          </a:p>
          <a:p>
            <a:pPr marL="0" lvl="2" indent="457200">
              <a:buSzTx/>
              <a:buNone/>
              <a:defRPr>
                <a:solidFill>
                  <a:schemeClr val="accent6"/>
                </a:solidFill>
              </a:defRPr>
            </a:pPr>
            <a:r>
              <a:rPr sz="2400" dirty="0">
                <a:solidFill>
                  <a:schemeClr val="accent3">
                    <a:lumMod val="50000"/>
                  </a:schemeClr>
                </a:solidFill>
              </a:rPr>
              <a:t>-Cochrane</a:t>
            </a:r>
          </a:p>
        </p:txBody>
      </p:sp>
      <p:sp>
        <p:nvSpPr>
          <p:cNvPr id="6" name="Shape 49"/>
          <p:cNvSpPr>
            <a:spLocks noGrp="1"/>
          </p:cNvSpPr>
          <p:nvPr>
            <p:ph type="title" idx="4294967295"/>
          </p:nvPr>
        </p:nvSpPr>
        <p:spPr>
          <a:prstGeom prst="rect">
            <a:avLst/>
          </a:prstGeom>
        </p:spPr>
        <p:txBody>
          <a:bodyPr>
            <a:normAutofit/>
          </a:bodyPr>
          <a:lstStyle>
            <a:lvl1pPr defTabSz="438911">
              <a:defRPr sz="1152"/>
            </a:lvl1pPr>
          </a:lstStyle>
          <a:p>
            <a:r>
              <a:rPr dirty="0"/>
              <a:t>CHAPTER 1 - INTRODUCTION TO THE EMS SYSTEM</a:t>
            </a:r>
          </a:p>
        </p:txBody>
      </p:sp>
      <p:sp>
        <p:nvSpPr>
          <p:cNvPr id="8" name="TextBox 7"/>
          <p:cNvSpPr txBox="1"/>
          <p:nvPr/>
        </p:nvSpPr>
        <p:spPr>
          <a:xfrm>
            <a:off x="2866672" y="1790000"/>
            <a:ext cx="3410655" cy="40010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2000" b="1" i="0" u="sng" strike="noStrike" cap="none" spc="0" normalizeH="0" baseline="0" dirty="0" smtClean="0">
                <a:ln>
                  <a:noFill/>
                </a:ln>
                <a:solidFill>
                  <a:schemeClr val="accent3">
                    <a:lumMod val="50000"/>
                  </a:schemeClr>
                </a:solidFill>
                <a:effectLst/>
                <a:uFillTx/>
                <a:latin typeface="+mn-lt"/>
                <a:ea typeface="+mn-ea"/>
                <a:cs typeface="+mn-cs"/>
                <a:sym typeface="Arial"/>
              </a:rPr>
              <a:t>KANANASKIS KEYS</a:t>
            </a:r>
            <a:endParaRPr kumimoji="0" lang="en-CA" sz="2000" b="1" i="0" u="sng" strike="noStrike" cap="none" spc="0" normalizeH="0" baseline="0" dirty="0">
              <a:ln>
                <a:noFill/>
              </a:ln>
              <a:solidFill>
                <a:schemeClr val="accent3">
                  <a:lumMod val="50000"/>
                </a:schemeClr>
              </a:solidFill>
              <a:effectLst/>
              <a:uFillTx/>
              <a:latin typeface="+mn-lt"/>
              <a:ea typeface="+mn-ea"/>
              <a:cs typeface="+mn-cs"/>
              <a:sym typeface="Arial"/>
            </a:endParaRPr>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Shape 62"/>
          <p:cNvSpPr>
            <a:spLocks noGrp="1"/>
          </p:cNvSpPr>
          <p:nvPr>
            <p:ph type="title" idx="4294967295"/>
          </p:nvPr>
        </p:nvSpPr>
        <p:spPr>
          <a:xfrm>
            <a:off x="457200" y="609600"/>
            <a:ext cx="8229600" cy="609600"/>
          </a:xfrm>
          <a:prstGeom prst="rect">
            <a:avLst/>
          </a:prstGeom>
        </p:spPr>
        <p:txBody>
          <a:bodyPr>
            <a:normAutofit fontScale="90000"/>
          </a:bodyPr>
          <a:lstStyle>
            <a:lvl1pPr defTabSz="438911">
              <a:defRPr sz="1152"/>
            </a:lvl1pPr>
          </a:lstStyle>
          <a:p>
            <a:r>
              <a:t>CHAPTER 1 - INTRODUCTION TO THE EMS SYSTEM</a:t>
            </a:r>
          </a:p>
        </p:txBody>
      </p:sp>
      <p:sp>
        <p:nvSpPr>
          <p:cNvPr id="63" name="Shape 63"/>
          <p:cNvSpPr>
            <a:spLocks noGrp="1"/>
          </p:cNvSpPr>
          <p:nvPr>
            <p:ph type="body" idx="4294967295"/>
          </p:nvPr>
        </p:nvSpPr>
        <p:spPr>
          <a:xfrm>
            <a:off x="457200" y="1523999"/>
            <a:ext cx="8229600" cy="4572002"/>
          </a:xfrm>
          <a:prstGeom prst="rect">
            <a:avLst/>
          </a:prstGeom>
        </p:spPr>
        <p:txBody>
          <a:bodyPr>
            <a:normAutofit/>
          </a:bodyPr>
          <a:lstStyle/>
          <a:p>
            <a:pPr algn="ctr">
              <a:lnSpc>
                <a:spcPct val="90000"/>
              </a:lnSpc>
              <a:spcBef>
                <a:spcPts val="600"/>
              </a:spcBef>
              <a:buSzTx/>
              <a:buNone/>
              <a:defRPr sz="2800" b="1" u="sng"/>
            </a:pPr>
            <a:r>
              <a:t>Your Role as a First Medical Responder</a:t>
            </a:r>
          </a:p>
          <a:p>
            <a:pPr algn="ctr">
              <a:lnSpc>
                <a:spcPct val="90000"/>
              </a:lnSpc>
              <a:buSzTx/>
              <a:buNone/>
              <a:defRPr sz="2800" b="1" u="sng"/>
            </a:pPr>
            <a:endParaRPr/>
          </a:p>
          <a:p>
            <a:pPr marL="0" indent="0">
              <a:lnSpc>
                <a:spcPct val="90000"/>
              </a:lnSpc>
              <a:buSzTx/>
              <a:buNone/>
            </a:pPr>
            <a:r>
              <a:t>1. Ensure safety for yourself, crew, patient, and bystanders</a:t>
            </a:r>
          </a:p>
          <a:p>
            <a:pPr marL="0" indent="0">
              <a:lnSpc>
                <a:spcPct val="90000"/>
              </a:lnSpc>
              <a:buSzTx/>
              <a:buNone/>
            </a:pPr>
            <a:r>
              <a:t>2. Gain access to the patient</a:t>
            </a:r>
          </a:p>
          <a:p>
            <a:pPr marL="0" indent="0">
              <a:lnSpc>
                <a:spcPct val="90000"/>
              </a:lnSpc>
              <a:buSzTx/>
              <a:buNone/>
            </a:pPr>
            <a:r>
              <a:t>3. Assess patient for life-threatening problems</a:t>
            </a:r>
          </a:p>
          <a:p>
            <a:pPr marL="0" indent="0">
              <a:lnSpc>
                <a:spcPct val="90000"/>
              </a:lnSpc>
              <a:buSzTx/>
              <a:buNone/>
            </a:pPr>
            <a:r>
              <a:t>4. Alert EMS and additional resources</a:t>
            </a:r>
          </a:p>
        </p:txBody>
      </p:sp>
      <p:sp>
        <p:nvSpPr>
          <p:cNvPr id="64" name="Shape 64"/>
          <p:cNvSpPr>
            <a:spLocks noGrp="1"/>
          </p:cNvSpPr>
          <p:nvPr>
            <p:ph type="sldNum" sz="quarter" idx="2"/>
          </p:nvPr>
        </p:nvSpPr>
        <p:spPr>
          <a:xfrm>
            <a:off x="8658859" y="6553200"/>
            <a:ext cx="180341" cy="275466"/>
          </a:xfrm>
          <a:prstGeom prst="rect">
            <a:avLst/>
          </a:prstGeom>
          <a:extLst>
            <a:ext uri="{C572A759-6A51-4108-AA02-DFA0A04FC94B}">
              <ma14:wrappingTextBoxFlag xmlns="" xmlns:ma14="http://schemas.microsoft.com/office/mac/drawingml/2011/main" val="1"/>
            </a:ext>
          </a:extLst>
        </p:spPr>
        <p:txBody>
          <a:bodyPr/>
          <a:lstStyle>
            <a:lvl1pPr algn="r">
              <a:defRPr sz="1200">
                <a:solidFill>
                  <a:schemeClr val="accent2"/>
                </a:solidFill>
                <a:latin typeface="Times New Roman"/>
                <a:ea typeface="Times New Roman"/>
                <a:cs typeface="Times New Roman"/>
                <a:sym typeface="Times New Roman"/>
              </a:defRPr>
            </a:lvl1pPr>
          </a:lstStyle>
          <a:p>
            <a:fld id="{86CB4B4D-7CA3-9044-876B-883B54F8677D}" type="slidenum">
              <a:t>6</a:t>
            </a:fld>
            <a:endParaRPr/>
          </a:p>
        </p:txBody>
      </p:sp>
      <p:sp>
        <p:nvSpPr>
          <p:cNvPr id="65" name="Shape 65"/>
          <p:cNvSpPr/>
          <p:nvPr/>
        </p:nvSpPr>
        <p:spPr>
          <a:xfrm>
            <a:off x="76200" y="6553200"/>
            <a:ext cx="2667000" cy="236225"/>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a:defRPr sz="1000">
                <a:solidFill>
                  <a:schemeClr val="accent2"/>
                </a:solidFill>
                <a:latin typeface="Times New Roman"/>
                <a:ea typeface="Times New Roman"/>
                <a:cs typeface="Times New Roman"/>
                <a:sym typeface="Times New Roman"/>
              </a:defRPr>
            </a:pPr>
            <a:r>
              <a:t>Copyright </a:t>
            </a:r>
            <a:r>
              <a:rPr>
                <a:latin typeface="Symbol"/>
                <a:ea typeface="Symbol"/>
                <a:cs typeface="Symbol"/>
                <a:sym typeface="Symbol"/>
              </a:rPr>
              <a:t>© </a:t>
            </a:r>
            <a:r>
              <a:t>2015 Pearson Education Canada</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Shape 67"/>
          <p:cNvSpPr>
            <a:spLocks noGrp="1"/>
          </p:cNvSpPr>
          <p:nvPr>
            <p:ph type="title" idx="4294967295"/>
          </p:nvPr>
        </p:nvSpPr>
        <p:spPr>
          <a:xfrm>
            <a:off x="457200" y="609600"/>
            <a:ext cx="8229600" cy="609600"/>
          </a:xfrm>
          <a:prstGeom prst="rect">
            <a:avLst/>
          </a:prstGeom>
        </p:spPr>
        <p:txBody>
          <a:bodyPr>
            <a:normAutofit fontScale="90000"/>
          </a:bodyPr>
          <a:lstStyle>
            <a:lvl1pPr defTabSz="438911">
              <a:defRPr sz="1152"/>
            </a:lvl1pPr>
          </a:lstStyle>
          <a:p>
            <a:r>
              <a:t>CHAPTER 1 - INTRODUCTION TO THE EMS SYSTEM</a:t>
            </a:r>
          </a:p>
        </p:txBody>
      </p:sp>
      <p:sp>
        <p:nvSpPr>
          <p:cNvPr id="68" name="Shape 68"/>
          <p:cNvSpPr>
            <a:spLocks noGrp="1"/>
          </p:cNvSpPr>
          <p:nvPr>
            <p:ph type="body" idx="4294967295"/>
          </p:nvPr>
        </p:nvSpPr>
        <p:spPr>
          <a:xfrm>
            <a:off x="457200" y="1523999"/>
            <a:ext cx="8229600" cy="4572002"/>
          </a:xfrm>
          <a:prstGeom prst="rect">
            <a:avLst/>
          </a:prstGeom>
        </p:spPr>
        <p:txBody>
          <a:bodyPr>
            <a:normAutofit/>
          </a:bodyPr>
          <a:lstStyle/>
          <a:p>
            <a:pPr algn="ctr">
              <a:lnSpc>
                <a:spcPct val="90000"/>
              </a:lnSpc>
              <a:spcBef>
                <a:spcPts val="600"/>
              </a:spcBef>
              <a:buSzTx/>
              <a:buNone/>
              <a:defRPr sz="2800" b="1" u="sng"/>
            </a:pPr>
            <a:r>
              <a:t>Your Role as a First Medical Responder</a:t>
            </a:r>
          </a:p>
          <a:p>
            <a:pPr algn="ctr">
              <a:lnSpc>
                <a:spcPct val="90000"/>
              </a:lnSpc>
              <a:spcBef>
                <a:spcPts val="600"/>
              </a:spcBef>
              <a:buSzTx/>
              <a:buNone/>
              <a:defRPr sz="2800" b="1" u="sng"/>
            </a:pPr>
            <a:endParaRPr/>
          </a:p>
          <a:p>
            <a:pPr>
              <a:lnSpc>
                <a:spcPct val="90000"/>
              </a:lnSpc>
              <a:spcBef>
                <a:spcPts val="600"/>
              </a:spcBef>
              <a:buSzTx/>
              <a:buNone/>
            </a:pPr>
            <a:r>
              <a:t>5. Provide care based on assessment findings</a:t>
            </a:r>
          </a:p>
          <a:p>
            <a:pPr>
              <a:lnSpc>
                <a:spcPct val="90000"/>
              </a:lnSpc>
              <a:spcBef>
                <a:spcPts val="600"/>
              </a:spcBef>
              <a:buSzTx/>
              <a:buNone/>
            </a:pPr>
            <a:r>
              <a:t>6. Assist EMS personnel</a:t>
            </a:r>
          </a:p>
          <a:p>
            <a:pPr>
              <a:lnSpc>
                <a:spcPct val="90000"/>
              </a:lnSpc>
              <a:spcBef>
                <a:spcPts val="600"/>
              </a:spcBef>
              <a:buSzTx/>
              <a:buNone/>
            </a:pPr>
            <a:r>
              <a:t>7. Participate in record keeping and data collection, as required</a:t>
            </a:r>
          </a:p>
          <a:p>
            <a:pPr>
              <a:lnSpc>
                <a:spcPct val="90000"/>
              </a:lnSpc>
              <a:spcBef>
                <a:spcPts val="600"/>
              </a:spcBef>
              <a:buSzTx/>
              <a:buNone/>
            </a:pPr>
            <a:r>
              <a:t>8. Act as a liaison for other public safety workers</a:t>
            </a:r>
          </a:p>
        </p:txBody>
      </p:sp>
      <p:sp>
        <p:nvSpPr>
          <p:cNvPr id="69" name="Shape 69"/>
          <p:cNvSpPr>
            <a:spLocks noGrp="1"/>
          </p:cNvSpPr>
          <p:nvPr>
            <p:ph type="sldNum" sz="quarter" idx="2"/>
          </p:nvPr>
        </p:nvSpPr>
        <p:spPr>
          <a:xfrm>
            <a:off x="8658859" y="6553200"/>
            <a:ext cx="180341" cy="275466"/>
          </a:xfrm>
          <a:prstGeom prst="rect">
            <a:avLst/>
          </a:prstGeom>
          <a:extLst>
            <a:ext uri="{C572A759-6A51-4108-AA02-DFA0A04FC94B}">
              <ma14:wrappingTextBoxFlag xmlns="" xmlns:ma14="http://schemas.microsoft.com/office/mac/drawingml/2011/main" val="1"/>
            </a:ext>
          </a:extLst>
        </p:spPr>
        <p:txBody>
          <a:bodyPr/>
          <a:lstStyle>
            <a:lvl1pPr algn="r">
              <a:defRPr sz="1200">
                <a:solidFill>
                  <a:schemeClr val="accent2"/>
                </a:solidFill>
                <a:latin typeface="Times New Roman"/>
                <a:ea typeface="Times New Roman"/>
                <a:cs typeface="Times New Roman"/>
                <a:sym typeface="Times New Roman"/>
              </a:defRPr>
            </a:lvl1pPr>
          </a:lstStyle>
          <a:p>
            <a:fld id="{86CB4B4D-7CA3-9044-876B-883B54F8677D}" type="slidenum">
              <a:t>7</a:t>
            </a:fld>
            <a:endParaRPr/>
          </a:p>
        </p:txBody>
      </p:sp>
      <p:sp>
        <p:nvSpPr>
          <p:cNvPr id="70" name="Shape 70"/>
          <p:cNvSpPr/>
          <p:nvPr/>
        </p:nvSpPr>
        <p:spPr>
          <a:xfrm>
            <a:off x="76200" y="6553200"/>
            <a:ext cx="2667000" cy="236225"/>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a:defRPr sz="1000">
                <a:solidFill>
                  <a:schemeClr val="accent2"/>
                </a:solidFill>
                <a:latin typeface="Times New Roman"/>
                <a:ea typeface="Times New Roman"/>
                <a:cs typeface="Times New Roman"/>
                <a:sym typeface="Times New Roman"/>
              </a:defRPr>
            </a:pPr>
            <a:r>
              <a:t>Copyright </a:t>
            </a:r>
            <a:r>
              <a:rPr>
                <a:latin typeface="Symbol"/>
                <a:ea typeface="Symbol"/>
                <a:cs typeface="Symbol"/>
                <a:sym typeface="Symbol"/>
              </a:rPr>
              <a:t>© </a:t>
            </a:r>
            <a:r>
              <a:t>2015 Pearson Education Canada</a:t>
            </a:r>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Shape 72"/>
          <p:cNvSpPr>
            <a:spLocks noGrp="1"/>
          </p:cNvSpPr>
          <p:nvPr>
            <p:ph type="title" idx="4294967295"/>
          </p:nvPr>
        </p:nvSpPr>
        <p:spPr>
          <a:xfrm>
            <a:off x="457200" y="609600"/>
            <a:ext cx="8229600" cy="609600"/>
          </a:xfrm>
          <a:prstGeom prst="rect">
            <a:avLst/>
          </a:prstGeom>
        </p:spPr>
        <p:txBody>
          <a:bodyPr>
            <a:normAutofit fontScale="90000"/>
          </a:bodyPr>
          <a:lstStyle>
            <a:lvl1pPr defTabSz="438911">
              <a:defRPr sz="1152"/>
            </a:lvl1pPr>
          </a:lstStyle>
          <a:p>
            <a:r>
              <a:t>CHAPTER 1 - INTRODUCTION TO THE EMS SYSTEM</a:t>
            </a:r>
          </a:p>
        </p:txBody>
      </p:sp>
      <p:sp>
        <p:nvSpPr>
          <p:cNvPr id="73" name="Shape 73"/>
          <p:cNvSpPr>
            <a:spLocks noGrp="1"/>
          </p:cNvSpPr>
          <p:nvPr>
            <p:ph type="body" idx="4294967295"/>
          </p:nvPr>
        </p:nvSpPr>
        <p:spPr>
          <a:xfrm>
            <a:off x="457200" y="1600199"/>
            <a:ext cx="8229600" cy="4572002"/>
          </a:xfrm>
          <a:prstGeom prst="rect">
            <a:avLst/>
          </a:prstGeom>
        </p:spPr>
        <p:txBody>
          <a:bodyPr>
            <a:normAutofit/>
          </a:bodyPr>
          <a:lstStyle/>
          <a:p>
            <a:pPr algn="ctr">
              <a:lnSpc>
                <a:spcPct val="90000"/>
              </a:lnSpc>
              <a:spcBef>
                <a:spcPts val="600"/>
              </a:spcBef>
              <a:buSzTx/>
              <a:buNone/>
              <a:defRPr sz="2800" b="1" u="sng"/>
            </a:pPr>
            <a:r>
              <a:t>Your Responsibilities as an FMR</a:t>
            </a:r>
          </a:p>
          <a:p>
            <a:pPr marL="0" indent="0">
              <a:lnSpc>
                <a:spcPct val="90000"/>
              </a:lnSpc>
              <a:buSzTx/>
              <a:buNone/>
            </a:pPr>
            <a:r>
              <a:t>1. Guard your personal health and safety</a:t>
            </a:r>
          </a:p>
          <a:p>
            <a:pPr marL="0" indent="0">
              <a:lnSpc>
                <a:spcPct val="90000"/>
              </a:lnSpc>
              <a:buSzTx/>
              <a:buNone/>
            </a:pPr>
            <a:r>
              <a:t>2. Maintain a caring attitude</a:t>
            </a:r>
          </a:p>
          <a:p>
            <a:pPr marL="0" indent="0">
              <a:lnSpc>
                <a:spcPct val="90000"/>
              </a:lnSpc>
              <a:buSzTx/>
              <a:buNone/>
            </a:pPr>
            <a:r>
              <a:t>3. Maintain your own composure</a:t>
            </a:r>
          </a:p>
          <a:p>
            <a:pPr marL="0" indent="0">
              <a:lnSpc>
                <a:spcPct val="90000"/>
              </a:lnSpc>
              <a:buSzTx/>
              <a:buNone/>
            </a:pPr>
            <a:r>
              <a:t>4. Keep a neat, clean appearance</a:t>
            </a:r>
          </a:p>
          <a:p>
            <a:pPr marL="0" indent="0">
              <a:lnSpc>
                <a:spcPct val="90000"/>
              </a:lnSpc>
              <a:buSzTx/>
              <a:buNone/>
            </a:pPr>
            <a:r>
              <a:t>5. Maintain up-to-date knowledge and skills</a:t>
            </a:r>
          </a:p>
          <a:p>
            <a:pPr marL="0" indent="0">
              <a:lnSpc>
                <a:spcPct val="90000"/>
              </a:lnSpc>
              <a:buSzTx/>
              <a:buNone/>
            </a:pPr>
            <a:r>
              <a:t>6. Maintain current knowledge of local, provincial, and national issues affecting the EMS and First Responder systems</a:t>
            </a:r>
          </a:p>
        </p:txBody>
      </p:sp>
      <p:sp>
        <p:nvSpPr>
          <p:cNvPr id="74" name="Shape 74"/>
          <p:cNvSpPr>
            <a:spLocks noGrp="1"/>
          </p:cNvSpPr>
          <p:nvPr>
            <p:ph type="sldNum" sz="quarter" idx="2"/>
          </p:nvPr>
        </p:nvSpPr>
        <p:spPr>
          <a:xfrm>
            <a:off x="8658859" y="6553200"/>
            <a:ext cx="180341" cy="275466"/>
          </a:xfrm>
          <a:prstGeom prst="rect">
            <a:avLst/>
          </a:prstGeom>
          <a:extLst>
            <a:ext uri="{C572A759-6A51-4108-AA02-DFA0A04FC94B}">
              <ma14:wrappingTextBoxFlag xmlns="" xmlns:ma14="http://schemas.microsoft.com/office/mac/drawingml/2011/main" val="1"/>
            </a:ext>
          </a:extLst>
        </p:spPr>
        <p:txBody>
          <a:bodyPr/>
          <a:lstStyle>
            <a:lvl1pPr algn="r">
              <a:defRPr sz="1200">
                <a:solidFill>
                  <a:schemeClr val="accent2"/>
                </a:solidFill>
                <a:latin typeface="Times New Roman"/>
                <a:ea typeface="Times New Roman"/>
                <a:cs typeface="Times New Roman"/>
                <a:sym typeface="Times New Roman"/>
              </a:defRPr>
            </a:lvl1pPr>
          </a:lstStyle>
          <a:p>
            <a:fld id="{86CB4B4D-7CA3-9044-876B-883B54F8677D}" type="slidenum">
              <a:t>8</a:t>
            </a:fld>
            <a:endParaRPr/>
          </a:p>
        </p:txBody>
      </p:sp>
      <p:sp>
        <p:nvSpPr>
          <p:cNvPr id="75" name="Shape 75"/>
          <p:cNvSpPr/>
          <p:nvPr/>
        </p:nvSpPr>
        <p:spPr>
          <a:xfrm>
            <a:off x="76200" y="6553200"/>
            <a:ext cx="2667000" cy="236225"/>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a:defRPr sz="1000">
                <a:solidFill>
                  <a:schemeClr val="accent2"/>
                </a:solidFill>
                <a:latin typeface="Times New Roman"/>
                <a:ea typeface="Times New Roman"/>
                <a:cs typeface="Times New Roman"/>
                <a:sym typeface="Times New Roman"/>
              </a:defRPr>
            </a:pPr>
            <a:r>
              <a:t>Copyright </a:t>
            </a:r>
            <a:r>
              <a:rPr>
                <a:latin typeface="Symbol"/>
                <a:ea typeface="Symbol"/>
                <a:cs typeface="Symbol"/>
                <a:sym typeface="Symbol"/>
              </a:rPr>
              <a:t>© </a:t>
            </a:r>
            <a:r>
              <a:t>2015 Pearson Education Canada</a:t>
            </a:r>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Shape 77"/>
          <p:cNvSpPr>
            <a:spLocks noGrp="1"/>
          </p:cNvSpPr>
          <p:nvPr>
            <p:ph type="title" idx="4294967295"/>
          </p:nvPr>
        </p:nvSpPr>
        <p:spPr>
          <a:xfrm>
            <a:off x="457200" y="609600"/>
            <a:ext cx="8229600" cy="609600"/>
          </a:xfrm>
          <a:prstGeom prst="rect">
            <a:avLst/>
          </a:prstGeom>
        </p:spPr>
        <p:txBody>
          <a:bodyPr>
            <a:normAutofit fontScale="90000"/>
          </a:bodyPr>
          <a:lstStyle>
            <a:lvl1pPr defTabSz="438911">
              <a:defRPr sz="1152"/>
            </a:lvl1pPr>
          </a:lstStyle>
          <a:p>
            <a:r>
              <a:t>CHAPTER 1 - INTRODUCTION TO THE EMS SYSTEM</a:t>
            </a:r>
          </a:p>
        </p:txBody>
      </p:sp>
      <p:sp>
        <p:nvSpPr>
          <p:cNvPr id="78" name="Shape 78"/>
          <p:cNvSpPr>
            <a:spLocks noGrp="1"/>
          </p:cNvSpPr>
          <p:nvPr>
            <p:ph type="body" idx="4294967295"/>
          </p:nvPr>
        </p:nvSpPr>
        <p:spPr>
          <a:xfrm>
            <a:off x="457200" y="1523999"/>
            <a:ext cx="8229600" cy="4572002"/>
          </a:xfrm>
          <a:prstGeom prst="rect">
            <a:avLst/>
          </a:prstGeom>
        </p:spPr>
        <p:txBody>
          <a:bodyPr>
            <a:normAutofit/>
          </a:bodyPr>
          <a:lstStyle/>
          <a:p>
            <a:pPr algn="ctr">
              <a:spcBef>
                <a:spcPts val="600"/>
              </a:spcBef>
              <a:buSzTx/>
              <a:buNone/>
              <a:defRPr sz="2800" b="1" u="sng"/>
            </a:pPr>
            <a:r>
              <a:t>Direct vs. Indirect Medical Control</a:t>
            </a:r>
          </a:p>
          <a:p>
            <a:pPr>
              <a:spcBef>
                <a:spcPts val="600"/>
              </a:spcBef>
              <a:buSzTx/>
              <a:buNone/>
              <a:defRPr sz="2800" b="1"/>
            </a:pPr>
            <a:r>
              <a:t>	</a:t>
            </a:r>
          </a:p>
          <a:p>
            <a:pPr>
              <a:spcBef>
                <a:spcPts val="600"/>
              </a:spcBef>
              <a:buSzTx/>
              <a:buNone/>
              <a:defRPr sz="2800" b="1"/>
            </a:pPr>
            <a:r>
              <a:t>	Direct 		</a:t>
            </a:r>
            <a:r>
              <a:rPr b="0"/>
              <a:t>Medical Director or physician or 			EMS directs rescuer on 				emergency care</a:t>
            </a:r>
          </a:p>
          <a:p>
            <a:pPr>
              <a:spcBef>
                <a:spcPts val="600"/>
              </a:spcBef>
              <a:buSzTx/>
              <a:buNone/>
              <a:defRPr sz="2800"/>
            </a:pPr>
            <a:r>
              <a:t>	</a:t>
            </a:r>
          </a:p>
          <a:p>
            <a:pPr>
              <a:spcBef>
                <a:spcPts val="600"/>
              </a:spcBef>
              <a:buSzTx/>
              <a:buNone/>
              <a:defRPr sz="2800"/>
            </a:pPr>
            <a:r>
              <a:t>	</a:t>
            </a:r>
            <a:r>
              <a:rPr b="1"/>
              <a:t>Indirect	 	</a:t>
            </a:r>
            <a:r>
              <a:t>Protocols spell out acceptable 			practice for FMRs in your area</a:t>
            </a:r>
          </a:p>
        </p:txBody>
      </p:sp>
      <p:sp>
        <p:nvSpPr>
          <p:cNvPr id="79" name="Shape 79"/>
          <p:cNvSpPr>
            <a:spLocks noGrp="1"/>
          </p:cNvSpPr>
          <p:nvPr>
            <p:ph type="sldNum" sz="quarter" idx="2"/>
          </p:nvPr>
        </p:nvSpPr>
        <p:spPr>
          <a:xfrm>
            <a:off x="8658859" y="6553200"/>
            <a:ext cx="180341" cy="275466"/>
          </a:xfrm>
          <a:prstGeom prst="rect">
            <a:avLst/>
          </a:prstGeom>
          <a:extLst>
            <a:ext uri="{C572A759-6A51-4108-AA02-DFA0A04FC94B}">
              <ma14:wrappingTextBoxFlag xmlns="" xmlns:ma14="http://schemas.microsoft.com/office/mac/drawingml/2011/main" val="1"/>
            </a:ext>
          </a:extLst>
        </p:spPr>
        <p:txBody>
          <a:bodyPr/>
          <a:lstStyle>
            <a:lvl1pPr algn="r">
              <a:defRPr sz="1200">
                <a:solidFill>
                  <a:schemeClr val="accent2"/>
                </a:solidFill>
                <a:latin typeface="Times New Roman"/>
                <a:ea typeface="Times New Roman"/>
                <a:cs typeface="Times New Roman"/>
                <a:sym typeface="Times New Roman"/>
              </a:defRPr>
            </a:lvl1pPr>
          </a:lstStyle>
          <a:p>
            <a:fld id="{86CB4B4D-7CA3-9044-876B-883B54F8677D}" type="slidenum">
              <a:t>9</a:t>
            </a:fld>
            <a:endParaRPr/>
          </a:p>
        </p:txBody>
      </p:sp>
      <p:sp>
        <p:nvSpPr>
          <p:cNvPr id="80" name="Shape 80"/>
          <p:cNvSpPr/>
          <p:nvPr/>
        </p:nvSpPr>
        <p:spPr>
          <a:xfrm>
            <a:off x="76200" y="6553200"/>
            <a:ext cx="2667000" cy="236225"/>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a:defRPr sz="1000">
                <a:solidFill>
                  <a:schemeClr val="accent2"/>
                </a:solidFill>
                <a:latin typeface="Times New Roman"/>
                <a:ea typeface="Times New Roman"/>
                <a:cs typeface="Times New Roman"/>
                <a:sym typeface="Times New Roman"/>
              </a:defRPr>
            </a:pPr>
            <a:r>
              <a:t>Copyright </a:t>
            </a:r>
            <a:r>
              <a:rPr>
                <a:latin typeface="Symbol"/>
                <a:ea typeface="Symbol"/>
                <a:cs typeface="Symbol"/>
                <a:sym typeface="Symbol"/>
              </a:rPr>
              <a:t>© </a:t>
            </a:r>
            <a:r>
              <a:t>2015 Pearson Education Canada</a:t>
            </a:r>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fade/>
      </p:transition>
    </mc:Fallback>
  </mc:AlternateContent>
</p:sld>
</file>

<file path=ppt/theme/theme1.xml><?xml version="1.0" encoding="utf-8"?>
<a:theme xmlns:a="http://schemas.openxmlformats.org/drawingml/2006/main" name="Default Design">
  <a:themeElements>
    <a:clrScheme name="Default Design">
      <a:dk1>
        <a:srgbClr val="000000"/>
      </a:dk1>
      <a:lt1>
        <a:srgbClr val="FFFFE7"/>
      </a:lt1>
      <a:dk2>
        <a:srgbClr val="A7A7A7"/>
      </a:dk2>
      <a:lt2>
        <a:srgbClr val="535353"/>
      </a:lt2>
      <a:accent1>
        <a:srgbClr val="BBE0E3"/>
      </a:accent1>
      <a:accent2>
        <a:srgbClr val="333399"/>
      </a:accent2>
      <a:accent3>
        <a:srgbClr val="9BBB59"/>
      </a:accent3>
      <a:accent4>
        <a:srgbClr val="8064A2"/>
      </a:accent4>
      <a:accent5>
        <a:srgbClr val="4BACC6"/>
      </a:accent5>
      <a:accent6>
        <a:srgbClr val="F79646"/>
      </a:accent6>
      <a:hlink>
        <a:srgbClr val="0000FF"/>
      </a:hlink>
      <a:folHlink>
        <a:srgbClr val="FF00FF"/>
      </a:folHlink>
    </a:clrScheme>
    <a:fontScheme name="Default Design">
      <a:majorFont>
        <a:latin typeface="Helvetica"/>
        <a:ea typeface="Helvetica"/>
        <a:cs typeface="Helvetica"/>
      </a:majorFont>
      <a:minorFont>
        <a:latin typeface="Arial"/>
        <a:ea typeface="Arial"/>
        <a:cs typeface="Arial"/>
      </a:minorFont>
    </a:fontScheme>
    <a:fmtScheme name="Default Desig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Design">
  <a:themeElements>
    <a:clrScheme name="Default Design">
      <a:dk1>
        <a:srgbClr val="000000"/>
      </a:dk1>
      <a:lt1>
        <a:srgbClr val="FFFFFF"/>
      </a:lt1>
      <a:dk2>
        <a:srgbClr val="A7A7A7"/>
      </a:dk2>
      <a:lt2>
        <a:srgbClr val="535353"/>
      </a:lt2>
      <a:accent1>
        <a:srgbClr val="BBE0E3"/>
      </a:accent1>
      <a:accent2>
        <a:srgbClr val="333399"/>
      </a:accent2>
      <a:accent3>
        <a:srgbClr val="9BBB59"/>
      </a:accent3>
      <a:accent4>
        <a:srgbClr val="8064A2"/>
      </a:accent4>
      <a:accent5>
        <a:srgbClr val="4BACC6"/>
      </a:accent5>
      <a:accent6>
        <a:srgbClr val="F79646"/>
      </a:accent6>
      <a:hlink>
        <a:srgbClr val="0000FF"/>
      </a:hlink>
      <a:folHlink>
        <a:srgbClr val="FF00FF"/>
      </a:folHlink>
    </a:clrScheme>
    <a:fontScheme name="Default Design">
      <a:majorFont>
        <a:latin typeface="Helvetica"/>
        <a:ea typeface="Helvetica"/>
        <a:cs typeface="Helvetica"/>
      </a:majorFont>
      <a:minorFont>
        <a:latin typeface="Arial"/>
        <a:ea typeface="Arial"/>
        <a:cs typeface="Arial"/>
      </a:minorFont>
    </a:fontScheme>
    <a:fmtScheme name="Default Desig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26</TotalTime>
  <Words>1033</Words>
  <Application>Microsoft Office PowerPoint</Application>
  <PresentationFormat>On-screen Show (4:3)</PresentationFormat>
  <Paragraphs>116</Paragraphs>
  <Slides>10</Slides>
  <Notes>6</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Default Design</vt:lpstr>
      <vt:lpstr>Chapter 1</vt:lpstr>
      <vt:lpstr>CHAPTER 1 - INTRODUCTION TO THE EMS SYSTEM</vt:lpstr>
      <vt:lpstr>CHAPTER 1 - INTRODUCTION TO THE EMS SYSTEM</vt:lpstr>
      <vt:lpstr>CHAPTER 1 - INTRODUCTION TO THE EMS SYSTEM</vt:lpstr>
      <vt:lpstr>CHAPTER 1 - INTRODUCTION TO THE EMS SYSTEM</vt:lpstr>
      <vt:lpstr>CHAPTER 1 - INTRODUCTION TO THE EMS SYSTEM</vt:lpstr>
      <vt:lpstr>CHAPTER 1 - INTRODUCTION TO THE EMS SYSTEM</vt:lpstr>
      <vt:lpstr>CHAPTER 1 - INTRODUCTION TO THE EMS SYSTEM</vt:lpstr>
      <vt:lpstr>CHAPTER 1 - INTRODUCTION TO THE EMS SYSTEM</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dc:title>
  <dc:creator>Gary R Robertson</dc:creator>
  <cp:lastModifiedBy>gary.r.robertson</cp:lastModifiedBy>
  <cp:revision>4</cp:revision>
  <dcterms:modified xsi:type="dcterms:W3CDTF">2017-02-02T20:13:56Z</dcterms:modified>
</cp:coreProperties>
</file>