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6" r:id="rId19"/>
    <p:sldId id="284" r:id="rId20"/>
    <p:sldId id="285" r:id="rId21"/>
    <p:sldId id="286" r:id="rId22"/>
    <p:sldId id="287" r:id="rId23"/>
    <p:sldId id="288" r:id="rId24"/>
    <p:sldId id="289"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630" autoAdjust="0"/>
  </p:normalViewPr>
  <p:slideViewPr>
    <p:cSldViewPr>
      <p:cViewPr>
        <p:scale>
          <a:sx n="93" d="100"/>
          <a:sy n="93" d="100"/>
        </p:scale>
        <p:origin x="-1974" y="-72"/>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4766420"/>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prstGeom prst="rect">
            <a:avLst/>
          </a:prstGeom>
        </p:spPr>
        <p:txBody>
          <a:bodyPr/>
          <a:lstStyle/>
          <a:p>
            <a:endParaRPr/>
          </a:p>
        </p:txBody>
      </p:sp>
      <p:sp>
        <p:nvSpPr>
          <p:cNvPr id="35" name="Shape 35"/>
          <p:cNvSpPr>
            <a:spLocks noGrp="1"/>
          </p:cNvSpPr>
          <p:nvPr>
            <p:ph type="body" sz="quarter" idx="1"/>
          </p:nvPr>
        </p:nvSpPr>
        <p:spPr>
          <a:prstGeom prst="rect">
            <a:avLst/>
          </a:prstGeom>
        </p:spPr>
        <p:txBody>
          <a:bodyPr/>
          <a:lstStyle/>
          <a:p>
            <a:r>
              <a:t>Well-being involves both physical and mental health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endParaRPr/>
          </a:p>
        </p:txBody>
      </p:sp>
      <p:sp>
        <p:nvSpPr>
          <p:cNvPr id="104" name="Shape 104"/>
          <p:cNvSpPr>
            <a:spLocks noGrp="1"/>
          </p:cNvSpPr>
          <p:nvPr>
            <p:ph type="body" sz="quarter" idx="1"/>
          </p:nvPr>
        </p:nvSpPr>
        <p:spPr>
          <a:prstGeom prst="rect">
            <a:avLst/>
          </a:prstGeom>
        </p:spPr>
        <p:txBody>
          <a:bodyPr/>
          <a:lstStyle/>
          <a:p>
            <a:r>
              <a:t>Line of Duty Death</a:t>
            </a:r>
          </a:p>
          <a:p>
            <a:r>
              <a:t>Defusing is conducted within hours of the incident.</a:t>
            </a:r>
          </a:p>
          <a:p>
            <a:r>
              <a:t>Debriefing is held within 24-72 hours of the incident.</a:t>
            </a:r>
          </a:p>
          <a:p>
            <a:r>
              <a:t>Note that while CISD seems to be more effective employed soon after the incident, there is research that suggests that a person’s attendance at a debriefing should remain optional since there can be a question of the efficacy of demanded attendance and reliving the cause.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p>
            <a:r>
              <a:t>This slide compares the 2 modes of transmission and gives examples.</a:t>
            </a:r>
          </a:p>
          <a:p>
            <a:r>
              <a:t>Have students suggest scenarios as examples.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a:p>
          <a:p>
            <a:r>
              <a:t>TB has been making a comeback and is alive and well in many Canadian cities.</a:t>
            </a:r>
          </a:p>
          <a:p>
            <a:r>
              <a:t>Others: measles, mumps, rubella, flu, meningitis (GET YOUR VACCINATIONS, these are preventable and a way to protect yourself and your patients from disease transmission)</a:t>
            </a:r>
          </a:p>
          <a:p>
            <a:r>
              <a:t>norovirus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Even after wearing/removing protective gloves.</a:t>
            </a:r>
          </a:p>
          <a:p>
            <a:r>
              <a:t>Current studies show first responders do not wash their hands nearly enough. Although it may seem unrealistic at times, it is the best defence against disease transmission and protecting yourself.</a:t>
            </a:r>
          </a:p>
          <a:p>
            <a:r>
              <a:t>If in doubt, wash your hands!!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What else can you think to look for when on a scene?</a:t>
            </a:r>
          </a:p>
          <a:p>
            <a:r>
              <a:t>Speeding traffic (do you have adequate traffic control?)</a:t>
            </a:r>
          </a:p>
          <a:p>
            <a:r>
              <a:t>Downed power lines</a:t>
            </a:r>
          </a:p>
          <a:p>
            <a:r>
              <a:t>Aggressive dogs</a:t>
            </a:r>
          </a:p>
          <a:p>
            <a:r>
              <a:t>Environmental hazards</a:t>
            </a:r>
          </a:p>
          <a:p>
            <a:endParaRPr/>
          </a:p>
          <a:p>
            <a:r>
              <a:t>**Remember: It’s not you emergency and if you or your partner get injured you are unable to care for your patients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Who do you contact if there is an avalanche danger? KES dispatch/COs/Public Safety</a:t>
            </a:r>
          </a:p>
          <a:p>
            <a:r>
              <a:t>Who do you contact for steep slopes? KES dispatch/COs/Public Safety for possible high angle rescue</a:t>
            </a:r>
          </a:p>
          <a:p>
            <a:r>
              <a:t>Wildlife? COs or possibly RCMP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prstGeom prst="rect">
            <a:avLst/>
          </a:prstGeom>
        </p:spPr>
        <p:txBody>
          <a:bodyPr/>
          <a:lstStyle/>
          <a:p>
            <a:endParaRPr/>
          </a:p>
        </p:txBody>
      </p:sp>
      <p:sp>
        <p:nvSpPr>
          <p:cNvPr id="42" name="Shape 42"/>
          <p:cNvSpPr>
            <a:spLocks noGrp="1"/>
          </p:cNvSpPr>
          <p:nvPr>
            <p:ph type="body" sz="quarter" idx="1"/>
          </p:nvPr>
        </p:nvSpPr>
        <p:spPr>
          <a:prstGeom prst="rect">
            <a:avLst/>
          </a:prstGeom>
        </p:spPr>
        <p:txBody>
          <a:bodyPr/>
          <a:lstStyle/>
          <a:p>
            <a:r>
              <a:t>Not applicable to Kananaskis :P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prstGeom prst="rect">
            <a:avLst/>
          </a:prstGeom>
        </p:spPr>
        <p:txBody>
          <a:bodyPr/>
          <a:lstStyle/>
          <a:p>
            <a:endParaRPr/>
          </a:p>
        </p:txBody>
      </p:sp>
      <p:sp>
        <p:nvSpPr>
          <p:cNvPr id="51" name="Shape 51"/>
          <p:cNvSpPr>
            <a:spLocks noGrp="1"/>
          </p:cNvSpPr>
          <p:nvPr>
            <p:ph type="body" sz="quarter" idx="1"/>
          </p:nvPr>
        </p:nvSpPr>
        <p:spPr>
          <a:prstGeom prst="rect">
            <a:avLst/>
          </a:prstGeom>
        </p:spPr>
        <p:txBody>
          <a:bodyPr/>
          <a:lstStyle/>
          <a:p>
            <a:r>
              <a:t>It is imperative that practitioners recognize the symptoms of mental trauma in both themselves and their peers. Trauma can be acute (a singular traumatic call) or cumulative (the compounding effects of a stressful job paired with stressful calls).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p>
            <a:r>
              <a:t>Stress is very real on the job.</a:t>
            </a:r>
          </a:p>
          <a:p>
            <a:r>
              <a:t>Someone once said that EMS consists of long periods of boredom, interrupted by short spans of pandemonium. Both can cause stress.</a:t>
            </a:r>
          </a:p>
          <a:p>
            <a:r>
              <a:t>While this slide discusses how to deal with stress on the job, it is important to take time off the job for family, leisure activities, and getting the sleep that is necessary for a healthy lifestyle, as pointed out in the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endParaRPr/>
          </a:p>
        </p:txBody>
      </p:sp>
      <p:sp>
        <p:nvSpPr>
          <p:cNvPr id="71" name="Shape 71"/>
          <p:cNvSpPr>
            <a:spLocks noGrp="1"/>
          </p:cNvSpPr>
          <p:nvPr>
            <p:ph type="body" sz="quarter" idx="1"/>
          </p:nvPr>
        </p:nvSpPr>
        <p:spPr>
          <a:prstGeom prst="rect">
            <a:avLst/>
          </a:prstGeom>
        </p:spPr>
        <p:txBody>
          <a:bodyPr/>
          <a:lstStyle/>
          <a:p>
            <a:r>
              <a:t>These items look strangely familiar to the cardiac and stroke risk factors you may remember from a CPR course.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p>
            <a:r>
              <a:t>Despite your best efforts and training, patients will die. CPR and advanced cardiac life support interventions rarely achieve a 15% success rate on cardiac arrest victims. Chapter 3 will look at legal considerations for treatment of terminal patients.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t>Even unconscious patients may be able to hear. Reassure them and remember they may understand what you are saying.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r>
              <a:t>Unfortunately KES does not have an official CISM team. It is a small department and you need to look after one another and overcome the stigma of having mental and emotional trauma as inflicted by the job.</a:t>
            </a:r>
          </a:p>
          <a:p>
            <a:r>
              <a:t>AHS does have a Peer Support/CISM team. If there is a large scale event involving multiple agencies AHS may host a joint defusing/debriefing for all first responders involved.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t>What is critical incident stress?</a:t>
            </a:r>
          </a:p>
          <a:p>
            <a:r>
              <a:t>A critical incident is any event that can causes unusually strong emotions that can interfere with your ability to function during or after an incident.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9" name="Pearson_WebBar_Top_Blue_RGB.jpeg" descr="Pearson_WebBar_Top_Blue_RGB"/>
          <p:cNvPicPr>
            <a:picLocks noChangeAspect="1"/>
          </p:cNvPicPr>
          <p:nvPr/>
        </p:nvPicPr>
        <p:blipFill>
          <a:blip r:embed="rId2">
            <a:extLst/>
          </a:blip>
          <a:stretch>
            <a:fillRect/>
          </a:stretch>
        </p:blipFill>
        <p:spPr>
          <a:xfrm>
            <a:off x="0" y="0"/>
            <a:ext cx="9144000" cy="419100"/>
          </a:xfrm>
          <a:prstGeom prst="rect">
            <a:avLst/>
          </a:prstGeom>
          <a:ln w="12700">
            <a:miter lim="400000"/>
          </a:ln>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Shape 2"/>
          <p:cNvSpPr/>
          <p:nvPr/>
        </p:nvSpPr>
        <p:spPr>
          <a:xfrm>
            <a:off x="457200" y="1372869"/>
            <a:ext cx="8229600" cy="1"/>
          </a:xfrm>
          <a:prstGeom prst="line">
            <a:avLst/>
          </a:prstGeom>
          <a:ln>
            <a:solidFill>
              <a:schemeClr val="accent2"/>
            </a:solidFill>
          </a:ln>
        </p:spPr>
        <p:txBody>
          <a:bodyPr lIns="45719" rIns="45719"/>
          <a:lstStyle/>
          <a:p>
            <a:endParaRPr/>
          </a:p>
        </p:txBody>
      </p:sp>
      <p:sp>
        <p:nvSpPr>
          <p:cNvPr id="3" name="Shape 3"/>
          <p:cNvSpPr>
            <a:spLocks noGrp="1"/>
          </p:cNvSpPr>
          <p:nvPr>
            <p:ph type="sldNum" sz="quarter" idx="2"/>
          </p:nvPr>
        </p:nvSpPr>
        <p:spPr>
          <a:xfrm>
            <a:off x="8153400" y="6553200"/>
            <a:ext cx="358413" cy="350662"/>
          </a:xfrm>
          <a:prstGeom prst="rect">
            <a:avLst/>
          </a:prstGeom>
          <a:ln w="12700">
            <a:miter lim="400000"/>
          </a:ln>
        </p:spPr>
        <p:txBody>
          <a:bodyPr wrap="none" lIns="45719" rIns="45719">
            <a:spAutoFit/>
          </a:bodyPr>
          <a:lstStyle/>
          <a:p>
            <a:fld id="{86CB4B4D-7CA3-9044-876B-883B54F8677D}" type="slidenum">
              <a:t>‹#›</a:t>
            </a:fld>
            <a:endParaRPr/>
          </a:p>
        </p:txBody>
      </p:sp>
      <p:sp>
        <p:nvSpPr>
          <p:cNvPr id="4" name="Shape 4"/>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tif"/><Relationship Id="rId4" Type="http://schemas.openxmlformats.org/officeDocument/2006/relationships/image" Target="../media/image19.t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title" idx="4294967295"/>
          </p:nvPr>
        </p:nvSpPr>
        <p:spPr>
          <a:xfrm>
            <a:off x="685800" y="2511425"/>
            <a:ext cx="7772400" cy="841375"/>
          </a:xfrm>
          <a:prstGeom prst="rect">
            <a:avLst/>
          </a:prstGeom>
        </p:spPr>
        <p:txBody>
          <a:bodyPr>
            <a:normAutofit fontScale="90000"/>
          </a:bodyPr>
          <a:lstStyle>
            <a:lvl1pPr algn="l" defTabSz="786384">
              <a:defRPr sz="2580"/>
            </a:lvl1pPr>
          </a:lstStyle>
          <a:p>
            <a:r>
              <a:t>Chapter 2</a:t>
            </a:r>
          </a:p>
        </p:txBody>
      </p:sp>
      <p:sp>
        <p:nvSpPr>
          <p:cNvPr id="30" name="Shape 30"/>
          <p:cNvSpPr>
            <a:spLocks noGrp="1"/>
          </p:cNvSpPr>
          <p:nvPr>
            <p:ph type="body" sz="quarter" idx="4294967295"/>
          </p:nvPr>
        </p:nvSpPr>
        <p:spPr>
          <a:xfrm>
            <a:off x="801687" y="3200400"/>
            <a:ext cx="4760913" cy="2209800"/>
          </a:xfrm>
          <a:prstGeom prst="rect">
            <a:avLst/>
          </a:prstGeom>
        </p:spPr>
        <p:txBody>
          <a:bodyPr>
            <a:normAutofit/>
          </a:bodyPr>
          <a:lstStyle/>
          <a:p>
            <a:pPr marL="0" indent="0">
              <a:buSzTx/>
              <a:buNone/>
            </a:pPr>
            <a:r>
              <a:t>THE WELL-BEING OF </a:t>
            </a:r>
            <a:br/>
            <a:r>
              <a:t>THE EMERGENCY MEDICAL RESPONDER</a:t>
            </a:r>
          </a:p>
        </p:txBody>
      </p:sp>
      <p:sp>
        <p:nvSpPr>
          <p:cNvPr id="31" name="Shape 31"/>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
        <p:nvSpPr>
          <p:cNvPr id="32" name="Shape 32"/>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a:t>
            </a:fld>
            <a:endParaRPr/>
          </a:p>
        </p:txBody>
      </p:sp>
      <p:pic>
        <p:nvPicPr>
          <p:cNvPr id="33" name="image.jpeg"/>
          <p:cNvPicPr>
            <a:picLocks noChangeAspect="1"/>
          </p:cNvPicPr>
          <p:nvPr/>
        </p:nvPicPr>
        <p:blipFill>
          <a:blip r:embed="rId3">
            <a:extLst/>
          </a:blip>
          <a:stretch>
            <a:fillRect/>
          </a:stretch>
        </p:blipFill>
        <p:spPr>
          <a:xfrm>
            <a:off x="5691187" y="1752600"/>
            <a:ext cx="3124201" cy="41148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pic>
        <p:nvPicPr>
          <p:cNvPr id="88" name="fg02_03.jpg"/>
          <p:cNvPicPr>
            <a:picLocks noChangeAspect="1"/>
          </p:cNvPicPr>
          <p:nvPr/>
        </p:nvPicPr>
        <p:blipFill>
          <a:blip r:embed="rId3">
            <a:extLst/>
          </a:blip>
          <a:stretch>
            <a:fillRect/>
          </a:stretch>
        </p:blipFill>
        <p:spPr>
          <a:xfrm>
            <a:off x="2286000" y="1676400"/>
            <a:ext cx="4572000" cy="4932710"/>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smtClean="0"/>
              <a:t>CHAPTER 2 - THE WELL-BEING OF THE FIRST RESPONDER</a:t>
            </a:r>
            <a:br>
              <a:rPr lang="en-CA" sz="900" smtClean="0"/>
            </a:br>
            <a:r>
              <a:rPr lang="en-CA" sz="900" smtClean="0"/>
              <a:t>EMERGENCY MEDICAL RESPONDER</a:t>
            </a:r>
            <a:endParaRPr lang="en-CA" sz="9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sldNum" sz="quarter" idx="2"/>
          </p:nvPr>
        </p:nvSpPr>
        <p:spPr>
          <a:xfrm>
            <a:off x="8588315" y="6553200"/>
            <a:ext cx="250886"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11</a:t>
            </a:fld>
            <a:endParaRPr/>
          </a:p>
        </p:txBody>
      </p:sp>
      <p:sp>
        <p:nvSpPr>
          <p:cNvPr id="93" name="Shape 93"/>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94" name="Shape 94"/>
          <p:cNvSpPr>
            <a:spLocks noGrp="1"/>
          </p:cNvSpPr>
          <p:nvPr>
            <p:ph type="body" idx="4294967295"/>
          </p:nvPr>
        </p:nvSpPr>
        <p:spPr>
          <a:xfrm>
            <a:off x="457200" y="1523999"/>
            <a:ext cx="8229600" cy="4572002"/>
          </a:xfrm>
          <a:prstGeom prst="rect">
            <a:avLst/>
          </a:prstGeom>
        </p:spPr>
        <p:txBody>
          <a:bodyPr>
            <a:normAutofit/>
          </a:bodyPr>
          <a:lstStyle/>
          <a:p>
            <a:pPr>
              <a:lnSpc>
                <a:spcPct val="90000"/>
              </a:lnSpc>
              <a:spcBef>
                <a:spcPts val="600"/>
              </a:spcBef>
              <a:buSzTx/>
              <a:buNone/>
              <a:defRPr sz="2800" b="1" u="sng"/>
            </a:pPr>
            <a:r>
              <a:t>Strategies for Managing Critical Incident Stress</a:t>
            </a:r>
          </a:p>
          <a:p>
            <a:pPr>
              <a:lnSpc>
                <a:spcPct val="110000"/>
              </a:lnSpc>
              <a:spcBef>
                <a:spcPts val="600"/>
              </a:spcBef>
              <a:buAutoNum type="arabicPeriod"/>
              <a:defRPr sz="2800"/>
            </a:pPr>
            <a:r>
              <a:t>Pre-incident stress education</a:t>
            </a:r>
          </a:p>
          <a:p>
            <a:pPr>
              <a:lnSpc>
                <a:spcPct val="110000"/>
              </a:lnSpc>
              <a:spcBef>
                <a:spcPts val="600"/>
              </a:spcBef>
              <a:buAutoNum type="arabicPeriod"/>
              <a:defRPr sz="2800"/>
            </a:pPr>
            <a:r>
              <a:t>On-scene peer support</a:t>
            </a:r>
          </a:p>
          <a:p>
            <a:pPr>
              <a:lnSpc>
                <a:spcPct val="110000"/>
              </a:lnSpc>
              <a:spcBef>
                <a:spcPts val="600"/>
              </a:spcBef>
              <a:buAutoNum type="arabicPeriod"/>
              <a:defRPr sz="2800"/>
            </a:pPr>
            <a:r>
              <a:t>One-on-one support</a:t>
            </a:r>
          </a:p>
          <a:p>
            <a:pPr>
              <a:lnSpc>
                <a:spcPct val="110000"/>
              </a:lnSpc>
              <a:spcBef>
                <a:spcPts val="600"/>
              </a:spcBef>
              <a:buAutoNum type="arabicPeriod"/>
              <a:defRPr sz="2800"/>
            </a:pPr>
            <a:r>
              <a:t>Follow-up services</a:t>
            </a:r>
          </a:p>
          <a:p>
            <a:pPr>
              <a:lnSpc>
                <a:spcPct val="110000"/>
              </a:lnSpc>
              <a:spcBef>
                <a:spcPts val="600"/>
              </a:spcBef>
              <a:buAutoNum type="arabicPeriod"/>
              <a:defRPr sz="2800"/>
            </a:pPr>
            <a:r>
              <a:t>Spouse and Family support</a:t>
            </a:r>
          </a:p>
          <a:p>
            <a:pPr>
              <a:lnSpc>
                <a:spcPct val="110000"/>
              </a:lnSpc>
              <a:spcBef>
                <a:spcPts val="600"/>
              </a:spcBef>
              <a:buAutoNum type="arabicPeriod"/>
              <a:defRPr sz="2800"/>
            </a:pPr>
            <a:r>
              <a:t>Community outreach programs</a:t>
            </a:r>
          </a:p>
          <a:p>
            <a:pPr>
              <a:lnSpc>
                <a:spcPct val="110000"/>
              </a:lnSpc>
              <a:spcBef>
                <a:spcPts val="600"/>
              </a:spcBef>
              <a:buAutoNum type="arabicPeriod"/>
              <a:defRPr sz="2800"/>
            </a:pPr>
            <a:r>
              <a:t>Other general health and welfare initiatives</a:t>
            </a:r>
          </a:p>
        </p:txBody>
      </p:sp>
      <p:sp>
        <p:nvSpPr>
          <p:cNvPr id="95" name="Shape 95"/>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12</a:t>
            </a:fld>
            <a:endParaRPr/>
          </a:p>
        </p:txBody>
      </p:sp>
      <p:sp>
        <p:nvSpPr>
          <p:cNvPr id="100" name="Shape 100"/>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01" name="Shape 101"/>
          <p:cNvSpPr>
            <a:spLocks noGrp="1"/>
          </p:cNvSpPr>
          <p:nvPr>
            <p:ph type="body" idx="4294967295"/>
          </p:nvPr>
        </p:nvSpPr>
        <p:spPr>
          <a:xfrm>
            <a:off x="457200" y="1523999"/>
            <a:ext cx="8229600" cy="4572002"/>
          </a:xfrm>
          <a:prstGeom prst="rect">
            <a:avLst/>
          </a:prstGeom>
        </p:spPr>
        <p:txBody>
          <a:bodyPr>
            <a:normAutofit/>
          </a:bodyPr>
          <a:lstStyle/>
          <a:p>
            <a:pPr marL="573023" indent="-573023" defTabSz="859536">
              <a:lnSpc>
                <a:spcPct val="90000"/>
              </a:lnSpc>
              <a:spcBef>
                <a:spcPts val="500"/>
              </a:spcBef>
              <a:buSzTx/>
              <a:buNone/>
              <a:defRPr sz="2256" b="1" u="sng"/>
            </a:pPr>
            <a:r>
              <a:t>Critical Incident Stress Debriefing (CISD)</a:t>
            </a:r>
          </a:p>
          <a:p>
            <a:pPr marL="573023" indent="-573023" defTabSz="859536">
              <a:lnSpc>
                <a:spcPct val="90000"/>
              </a:lnSpc>
              <a:spcBef>
                <a:spcPts val="500"/>
              </a:spcBef>
              <a:buChar char="•"/>
              <a:defRPr sz="2256"/>
            </a:pPr>
            <a:r>
              <a:t>Defusing</a:t>
            </a:r>
          </a:p>
          <a:p>
            <a:pPr marL="573023" indent="-573023" defTabSz="859536">
              <a:lnSpc>
                <a:spcPct val="90000"/>
              </a:lnSpc>
              <a:spcBef>
                <a:spcPts val="500"/>
              </a:spcBef>
              <a:buChar char="•"/>
              <a:defRPr sz="2256"/>
            </a:pPr>
            <a:r>
              <a:t>Debriefing</a:t>
            </a:r>
          </a:p>
          <a:p>
            <a:pPr marL="573023" indent="-573023" defTabSz="859536">
              <a:lnSpc>
                <a:spcPct val="90000"/>
              </a:lnSpc>
              <a:buChar char="•"/>
              <a:defRPr sz="2256"/>
            </a:pPr>
            <a:endParaRPr/>
          </a:p>
          <a:p>
            <a:pPr marL="573023" indent="-573023" defTabSz="859536">
              <a:lnSpc>
                <a:spcPct val="90000"/>
              </a:lnSpc>
              <a:spcBef>
                <a:spcPts val="500"/>
              </a:spcBef>
              <a:buSzTx/>
              <a:buNone/>
              <a:defRPr sz="2256" b="1" u="sng"/>
            </a:pPr>
            <a:r>
              <a:t>Incidents Potentially Requiring CISD</a:t>
            </a:r>
          </a:p>
          <a:p>
            <a:pPr marL="573023" indent="-573023" defTabSz="859536">
              <a:lnSpc>
                <a:spcPct val="90000"/>
              </a:lnSpc>
              <a:spcBef>
                <a:spcPts val="500"/>
              </a:spcBef>
              <a:buChar char="•"/>
              <a:defRPr sz="2256"/>
            </a:pPr>
            <a:r>
              <a:t>LODD death or serious injury</a:t>
            </a:r>
          </a:p>
          <a:p>
            <a:pPr marL="573023" indent="-573023" defTabSz="859536">
              <a:lnSpc>
                <a:spcPct val="90000"/>
              </a:lnSpc>
              <a:spcBef>
                <a:spcPts val="500"/>
              </a:spcBef>
              <a:buChar char="•"/>
              <a:defRPr sz="2256"/>
            </a:pPr>
            <a:r>
              <a:t>Multi-casualty incident</a:t>
            </a:r>
          </a:p>
          <a:p>
            <a:pPr marL="573023" indent="-573023" defTabSz="859536">
              <a:lnSpc>
                <a:spcPct val="90000"/>
              </a:lnSpc>
              <a:spcBef>
                <a:spcPts val="500"/>
              </a:spcBef>
              <a:buChar char="•"/>
              <a:defRPr sz="2256"/>
            </a:pPr>
            <a:r>
              <a:t>EMS worker suicide</a:t>
            </a:r>
          </a:p>
          <a:p>
            <a:pPr marL="573023" indent="-573023" defTabSz="859536">
              <a:lnSpc>
                <a:spcPct val="90000"/>
              </a:lnSpc>
              <a:spcBef>
                <a:spcPts val="500"/>
              </a:spcBef>
              <a:buChar char="•"/>
              <a:defRPr sz="2256"/>
            </a:pPr>
            <a:r>
              <a:t>Event attracting media attention</a:t>
            </a:r>
          </a:p>
          <a:p>
            <a:pPr marL="573023" indent="-573023" defTabSz="859536">
              <a:lnSpc>
                <a:spcPct val="90000"/>
              </a:lnSpc>
              <a:spcBef>
                <a:spcPts val="500"/>
              </a:spcBef>
              <a:buChar char="•"/>
              <a:defRPr sz="2256"/>
            </a:pPr>
            <a:r>
              <a:t>Injury or death of someone you know</a:t>
            </a:r>
          </a:p>
          <a:p>
            <a:pPr marL="573023" indent="-573023" defTabSz="859536">
              <a:lnSpc>
                <a:spcPct val="90000"/>
              </a:lnSpc>
              <a:spcBef>
                <a:spcPts val="500"/>
              </a:spcBef>
              <a:buChar char="•"/>
              <a:defRPr sz="2256"/>
            </a:pPr>
            <a:r>
              <a:t>Any disaster</a:t>
            </a:r>
          </a:p>
          <a:p>
            <a:pPr marL="573023" indent="-573023" defTabSz="859536">
              <a:lnSpc>
                <a:spcPct val="90000"/>
              </a:lnSpc>
              <a:spcBef>
                <a:spcPts val="500"/>
              </a:spcBef>
              <a:buChar char="•"/>
              <a:defRPr sz="2256"/>
            </a:pPr>
            <a:r>
              <a:t>Serious calls involving children</a:t>
            </a:r>
          </a:p>
        </p:txBody>
      </p:sp>
      <p:sp>
        <p:nvSpPr>
          <p:cNvPr id="102" name="Shape 102"/>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13</a:t>
            </a:fld>
            <a:endParaRPr/>
          </a:p>
        </p:txBody>
      </p:sp>
      <p:sp>
        <p:nvSpPr>
          <p:cNvPr id="107" name="Shape 107"/>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08" name="Shape 108"/>
          <p:cNvSpPr>
            <a:spLocks noGrp="1"/>
          </p:cNvSpPr>
          <p:nvPr>
            <p:ph type="body" idx="4294967295"/>
          </p:nvPr>
        </p:nvSpPr>
        <p:spPr>
          <a:xfrm>
            <a:off x="457200" y="1523999"/>
            <a:ext cx="6172200" cy="4572002"/>
          </a:xfrm>
          <a:prstGeom prst="rect">
            <a:avLst/>
          </a:prstGeom>
        </p:spPr>
        <p:txBody>
          <a:bodyPr>
            <a:normAutofit/>
          </a:bodyPr>
          <a:lstStyle/>
          <a:p>
            <a:pPr algn="ctr">
              <a:lnSpc>
                <a:spcPct val="90000"/>
              </a:lnSpc>
              <a:spcBef>
                <a:spcPts val="600"/>
              </a:spcBef>
              <a:buSzTx/>
              <a:buNone/>
              <a:defRPr sz="2800" b="1" u="sng"/>
            </a:pPr>
            <a:r>
              <a:rPr dirty="0"/>
              <a:t>Disease Transmission</a:t>
            </a:r>
            <a:endParaRPr sz="2400" dirty="0"/>
          </a:p>
          <a:p>
            <a:pPr>
              <a:lnSpc>
                <a:spcPct val="110000"/>
              </a:lnSpc>
              <a:spcBef>
                <a:spcPts val="600"/>
              </a:spcBef>
              <a:buSzTx/>
              <a:buNone/>
              <a:defRPr sz="2800" b="1"/>
            </a:pPr>
            <a:r>
              <a:rPr dirty="0"/>
              <a:t>Direct</a:t>
            </a:r>
            <a:r>
              <a:rPr b="0" dirty="0"/>
              <a:t> — blood to blood contact </a:t>
            </a:r>
          </a:p>
          <a:p>
            <a:pPr>
              <a:lnSpc>
                <a:spcPct val="90000"/>
              </a:lnSpc>
              <a:spcBef>
                <a:spcPts val="600"/>
              </a:spcBef>
              <a:buChar char="•"/>
              <a:defRPr sz="2800"/>
            </a:pPr>
            <a:r>
              <a:rPr dirty="0"/>
              <a:t>Open wounds</a:t>
            </a:r>
          </a:p>
          <a:p>
            <a:pPr>
              <a:lnSpc>
                <a:spcPct val="90000"/>
              </a:lnSpc>
              <a:spcBef>
                <a:spcPts val="600"/>
              </a:spcBef>
              <a:buChar char="•"/>
              <a:defRPr sz="2800"/>
            </a:pPr>
            <a:r>
              <a:rPr dirty="0"/>
              <a:t>Exposed tissues</a:t>
            </a:r>
          </a:p>
          <a:p>
            <a:pPr>
              <a:lnSpc>
                <a:spcPct val="90000"/>
              </a:lnSpc>
              <a:spcBef>
                <a:spcPts val="600"/>
              </a:spcBef>
              <a:buChar char="•"/>
              <a:defRPr sz="2800"/>
            </a:pPr>
            <a:r>
              <a:rPr dirty="0"/>
              <a:t>Mucous membranes of eyes or mouth</a:t>
            </a:r>
            <a:endParaRPr b="1" dirty="0"/>
          </a:p>
          <a:p>
            <a:pPr>
              <a:lnSpc>
                <a:spcPct val="110000"/>
              </a:lnSpc>
              <a:spcBef>
                <a:spcPts val="600"/>
              </a:spcBef>
              <a:buSzTx/>
              <a:buNone/>
              <a:defRPr sz="2800" b="1"/>
            </a:pPr>
            <a:r>
              <a:rPr dirty="0"/>
              <a:t>Indirect</a:t>
            </a:r>
            <a:r>
              <a:rPr b="0" dirty="0"/>
              <a:t> —</a:t>
            </a:r>
            <a:r>
              <a:rPr b="0" dirty="0" smtClean="0"/>
              <a:t>by </a:t>
            </a:r>
            <a:r>
              <a:rPr b="0" dirty="0"/>
              <a:t>contaminated </a:t>
            </a:r>
            <a:r>
              <a:rPr b="0" dirty="0" smtClean="0"/>
              <a:t>object</a:t>
            </a:r>
            <a:r>
              <a:rPr lang="en-US" b="0" dirty="0" smtClean="0"/>
              <a:t>s</a:t>
            </a:r>
            <a:r>
              <a:rPr b="0" dirty="0" smtClean="0"/>
              <a:t> </a:t>
            </a:r>
            <a:endParaRPr b="0" dirty="0"/>
          </a:p>
          <a:p>
            <a:pPr>
              <a:lnSpc>
                <a:spcPct val="90000"/>
              </a:lnSpc>
              <a:spcBef>
                <a:spcPts val="600"/>
              </a:spcBef>
              <a:buChar char="•"/>
              <a:defRPr sz="2800"/>
            </a:pPr>
            <a:r>
              <a:rPr dirty="0"/>
              <a:t>Needles</a:t>
            </a:r>
          </a:p>
          <a:p>
            <a:pPr>
              <a:lnSpc>
                <a:spcPct val="90000"/>
              </a:lnSpc>
              <a:spcBef>
                <a:spcPts val="600"/>
              </a:spcBef>
              <a:buChar char="•"/>
              <a:defRPr sz="2800"/>
            </a:pPr>
            <a:r>
              <a:rPr dirty="0"/>
              <a:t>Inhaled airborne droplets</a:t>
            </a:r>
          </a:p>
        </p:txBody>
      </p:sp>
      <p:sp>
        <p:nvSpPr>
          <p:cNvPr id="109" name="Shape 109"/>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pic>
        <p:nvPicPr>
          <p:cNvPr id="6" name="fg02_08.jpg"/>
          <p:cNvPicPr>
            <a:picLocks noChangeAspect="1"/>
          </p:cNvPicPr>
          <p:nvPr/>
        </p:nvPicPr>
        <p:blipFill>
          <a:blip r:embed="rId3">
            <a:extLst/>
          </a:blip>
          <a:stretch>
            <a:fillRect/>
          </a:stretch>
        </p:blipFill>
        <p:spPr>
          <a:xfrm>
            <a:off x="6368577" y="1981199"/>
            <a:ext cx="2546823" cy="42215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pic>
        <p:nvPicPr>
          <p:cNvPr id="114" name="fg02_04.jpg"/>
          <p:cNvPicPr>
            <a:picLocks noChangeAspect="1"/>
          </p:cNvPicPr>
          <p:nvPr/>
        </p:nvPicPr>
        <p:blipFill>
          <a:blip r:embed="rId2">
            <a:extLst/>
          </a:blip>
          <a:stretch>
            <a:fillRect/>
          </a:stretch>
        </p:blipFill>
        <p:spPr>
          <a:xfrm>
            <a:off x="304800" y="1828800"/>
            <a:ext cx="8591970" cy="4191000"/>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smtClean="0"/>
              <a:t>CHAPTER 2 - THE WELL-BEING OF THE FIRST RESPONDER</a:t>
            </a:r>
            <a:br>
              <a:rPr lang="en-CA" sz="900" smtClean="0"/>
            </a:br>
            <a:r>
              <a:rPr lang="en-CA" sz="900" smtClean="0"/>
              <a:t>EMERGENCY MEDICAL RESPONDER</a:t>
            </a:r>
            <a:endParaRPr lang="en-CA" sz="9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15</a:t>
            </a:fld>
            <a:endParaRPr/>
          </a:p>
        </p:txBody>
      </p:sp>
      <p:sp>
        <p:nvSpPr>
          <p:cNvPr id="120" name="Shape 120"/>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21" name="Shape 121"/>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t>Diseases of Concern</a:t>
            </a:r>
          </a:p>
          <a:p>
            <a:pPr>
              <a:lnSpc>
                <a:spcPct val="120000"/>
              </a:lnSpc>
              <a:spcBef>
                <a:spcPts val="600"/>
              </a:spcBef>
              <a:buChar char="•"/>
              <a:defRPr sz="2800"/>
            </a:pPr>
            <a:r>
              <a:t>Hepatitis B &amp; C</a:t>
            </a:r>
          </a:p>
          <a:p>
            <a:pPr>
              <a:lnSpc>
                <a:spcPct val="120000"/>
              </a:lnSpc>
              <a:spcBef>
                <a:spcPts val="600"/>
              </a:spcBef>
              <a:buChar char="•"/>
              <a:defRPr sz="2800"/>
            </a:pPr>
            <a:r>
              <a:t>Tuberculosis</a:t>
            </a:r>
          </a:p>
          <a:p>
            <a:pPr>
              <a:lnSpc>
                <a:spcPct val="120000"/>
              </a:lnSpc>
              <a:spcBef>
                <a:spcPts val="600"/>
              </a:spcBef>
              <a:buChar char="•"/>
              <a:defRPr sz="2800"/>
            </a:pPr>
            <a:r>
              <a:t>Acquired Immune Deficiency Syndrome</a:t>
            </a:r>
          </a:p>
          <a:p>
            <a:pPr>
              <a:lnSpc>
                <a:spcPct val="120000"/>
              </a:lnSpc>
              <a:spcBef>
                <a:spcPts val="600"/>
              </a:spcBef>
              <a:buChar char="•"/>
              <a:defRPr sz="2800"/>
            </a:pPr>
            <a:r>
              <a:t>SARS</a:t>
            </a:r>
          </a:p>
          <a:p>
            <a:pPr>
              <a:lnSpc>
                <a:spcPct val="120000"/>
              </a:lnSpc>
              <a:spcBef>
                <a:spcPts val="600"/>
              </a:spcBef>
              <a:buChar char="•"/>
              <a:defRPr sz="2800"/>
            </a:pPr>
            <a:r>
              <a:t>H1N1 type influenza</a:t>
            </a:r>
          </a:p>
          <a:p>
            <a:pPr>
              <a:lnSpc>
                <a:spcPct val="120000"/>
              </a:lnSpc>
              <a:spcBef>
                <a:spcPts val="600"/>
              </a:spcBef>
              <a:buChar char="•"/>
              <a:defRPr sz="2800"/>
            </a:pPr>
            <a:r>
              <a:t>Others?</a:t>
            </a:r>
          </a:p>
        </p:txBody>
      </p:sp>
      <p:sp>
        <p:nvSpPr>
          <p:cNvPr id="122" name="Shape 122"/>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16</a:t>
            </a:fld>
            <a:endParaRPr/>
          </a:p>
        </p:txBody>
      </p:sp>
      <p:sp>
        <p:nvSpPr>
          <p:cNvPr id="127" name="Shape 127"/>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rPr dirty="0"/>
              <a:t>CHAPTER 2 - THE WELL-BEING OF THE FIRST RESPONDER</a:t>
            </a:r>
            <a:br>
              <a:rPr dirty="0"/>
            </a:br>
            <a:r>
              <a:rPr dirty="0"/>
              <a:t>EMERGENCY MEDICAL RESPONDER</a:t>
            </a:r>
          </a:p>
        </p:txBody>
      </p:sp>
      <p:sp>
        <p:nvSpPr>
          <p:cNvPr id="128" name="Shape 128"/>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t>Immunizations</a:t>
            </a:r>
          </a:p>
          <a:p>
            <a:pPr>
              <a:lnSpc>
                <a:spcPct val="140000"/>
              </a:lnSpc>
              <a:spcBef>
                <a:spcPts val="500"/>
              </a:spcBef>
              <a:buAutoNum type="arabicPeriod"/>
              <a:defRPr sz="2400"/>
            </a:pPr>
            <a:r>
              <a:t>Tetanus prophylaxis (every 10 years)</a:t>
            </a:r>
          </a:p>
          <a:p>
            <a:pPr>
              <a:lnSpc>
                <a:spcPct val="140000"/>
              </a:lnSpc>
              <a:spcBef>
                <a:spcPts val="500"/>
              </a:spcBef>
              <a:buAutoNum type="arabicPeriod"/>
              <a:defRPr sz="2400"/>
            </a:pPr>
            <a:r>
              <a:t>Hepatitis B vaccine</a:t>
            </a:r>
          </a:p>
          <a:p>
            <a:pPr>
              <a:lnSpc>
                <a:spcPct val="140000"/>
              </a:lnSpc>
              <a:spcBef>
                <a:spcPts val="500"/>
              </a:spcBef>
              <a:buAutoNum type="arabicPeriod"/>
              <a:defRPr sz="2400"/>
            </a:pPr>
            <a:r>
              <a:t>Influenza vaccine</a:t>
            </a:r>
          </a:p>
          <a:p>
            <a:pPr>
              <a:lnSpc>
                <a:spcPct val="140000"/>
              </a:lnSpc>
              <a:spcBef>
                <a:spcPts val="500"/>
              </a:spcBef>
              <a:buAutoNum type="arabicPeriod"/>
              <a:defRPr sz="2400"/>
            </a:pPr>
            <a:r>
              <a:t>Polio vaccine</a:t>
            </a:r>
          </a:p>
          <a:p>
            <a:pPr>
              <a:lnSpc>
                <a:spcPct val="140000"/>
              </a:lnSpc>
              <a:spcBef>
                <a:spcPts val="500"/>
              </a:spcBef>
              <a:buAutoNum type="arabicPeriod"/>
              <a:defRPr sz="2400"/>
            </a:pPr>
            <a:r>
              <a:t>Measles, mumps, rubella (MMR) vaccine</a:t>
            </a:r>
          </a:p>
        </p:txBody>
      </p:sp>
      <p:sp>
        <p:nvSpPr>
          <p:cNvPr id="129" name="Shape 129"/>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rPr smtClean="0"/>
              <a:t>17</a:t>
            </a:fld>
            <a:endParaRPr/>
          </a:p>
        </p:txBody>
      </p:sp>
      <p:sp>
        <p:nvSpPr>
          <p:cNvPr id="132" name="Shape 132"/>
          <p:cNvSpPr>
            <a:spLocks noGrp="1"/>
          </p:cNvSpPr>
          <p:nvPr>
            <p:ph type="body" idx="4294967295"/>
          </p:nvPr>
        </p:nvSpPr>
        <p:spPr>
          <a:xfrm>
            <a:off x="457200" y="1523999"/>
            <a:ext cx="8229600" cy="4572002"/>
          </a:xfrm>
          <a:prstGeom prst="rect">
            <a:avLst/>
          </a:prstGeom>
        </p:spPr>
        <p:txBody>
          <a:bodyPr>
            <a:normAutofit/>
          </a:bodyPr>
          <a:lstStyle/>
          <a:p>
            <a:pPr marL="0" indent="0" algn="ctr">
              <a:spcBef>
                <a:spcPts val="600"/>
              </a:spcBef>
              <a:buSzTx/>
              <a:buNone/>
              <a:defRPr sz="2800" b="1" u="sng"/>
            </a:pPr>
            <a:r>
              <a:rPr dirty="0" err="1" smtClean="0"/>
              <a:t>Handwashing</a:t>
            </a:r>
            <a:endParaRPr dirty="0"/>
          </a:p>
          <a:p>
            <a:pPr marL="0" indent="0">
              <a:spcBef>
                <a:spcPts val="600"/>
              </a:spcBef>
              <a:buChar char="•"/>
              <a:defRPr sz="2800"/>
            </a:pPr>
            <a:r>
              <a:rPr dirty="0"/>
              <a:t>Wash your hands well and often. </a:t>
            </a:r>
          </a:p>
          <a:p>
            <a:pPr marL="0" indent="0">
              <a:spcBef>
                <a:spcPts val="600"/>
              </a:spcBef>
              <a:buChar char="•"/>
              <a:defRPr sz="2800"/>
            </a:pPr>
            <a:r>
              <a:rPr dirty="0"/>
              <a:t>Keeping clean hands can be your first, last, and best line of </a:t>
            </a:r>
            <a:r>
              <a:rPr dirty="0" err="1"/>
              <a:t>defence</a:t>
            </a:r>
            <a:r>
              <a:rPr dirty="0"/>
              <a:t>.</a:t>
            </a:r>
          </a:p>
          <a:p>
            <a:pPr marL="0" indent="0">
              <a:spcBef>
                <a:spcPts val="600"/>
              </a:spcBef>
              <a:buChar char="•"/>
              <a:defRPr sz="2800"/>
            </a:pPr>
            <a:r>
              <a:rPr dirty="0"/>
              <a:t>Use alcohol based hand sanitizer if soap and water are not readily available</a:t>
            </a:r>
          </a:p>
        </p:txBody>
      </p:sp>
      <p:sp>
        <p:nvSpPr>
          <p:cNvPr id="134" name="Shape 134"/>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
        <p:nvSpPr>
          <p:cNvPr id="6"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smtClean="0"/>
              <a:t>CHAPTER 2 - THE WELL-BEING OF THE FIRST RESPONDER</a:t>
            </a:r>
            <a:br>
              <a:rPr lang="en-CA" sz="900" smtClean="0"/>
            </a:br>
            <a:r>
              <a:rPr lang="en-CA" sz="900" smtClean="0"/>
              <a:t>EMERGENCY MEDICAL RESPONDER</a:t>
            </a:r>
            <a:endParaRPr lang="en-CA" sz="900" dirty="0"/>
          </a:p>
        </p:txBody>
      </p:sp>
      <p:pic>
        <p:nvPicPr>
          <p:cNvPr id="8" name="fg02_07a.jpg"/>
          <p:cNvPicPr>
            <a:picLocks noChangeAspect="1"/>
          </p:cNvPicPr>
          <p:nvPr/>
        </p:nvPicPr>
        <p:blipFill>
          <a:blip r:embed="rId3">
            <a:extLst/>
          </a:blip>
          <a:stretch>
            <a:fillRect/>
          </a:stretch>
        </p:blipFill>
        <p:spPr>
          <a:xfrm>
            <a:off x="5396501" y="3929167"/>
            <a:ext cx="2944877" cy="2776433"/>
          </a:xfrm>
          <a:prstGeom prst="rect">
            <a:avLst/>
          </a:prstGeom>
          <a:ln w="12700">
            <a:miter lim="400000"/>
          </a:ln>
        </p:spPr>
      </p:pic>
      <p:pic>
        <p:nvPicPr>
          <p:cNvPr id="9" name="fg02_07b.jpg"/>
          <p:cNvPicPr>
            <a:picLocks noChangeAspect="1"/>
          </p:cNvPicPr>
          <p:nvPr/>
        </p:nvPicPr>
        <p:blipFill>
          <a:blip r:embed="rId4">
            <a:extLst/>
          </a:blip>
          <a:stretch>
            <a:fillRect/>
          </a:stretch>
        </p:blipFill>
        <p:spPr>
          <a:xfrm>
            <a:off x="5408175" y="3945617"/>
            <a:ext cx="2933203" cy="27599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18</a:t>
            </a:fld>
            <a:endParaRPr/>
          </a:p>
        </p:txBody>
      </p:sp>
      <p:sp>
        <p:nvSpPr>
          <p:cNvPr id="145" name="Shape 145"/>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46" name="Shape 146"/>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rPr dirty="0"/>
              <a:t>Personal Protective Equipment (PPE)</a:t>
            </a:r>
          </a:p>
          <a:p>
            <a:pPr>
              <a:buSzTx/>
              <a:buNone/>
              <a:defRPr b="1" u="sng"/>
            </a:pPr>
            <a:endParaRPr dirty="0"/>
          </a:p>
          <a:p>
            <a:pPr>
              <a:lnSpc>
                <a:spcPct val="140000"/>
              </a:lnSpc>
              <a:spcBef>
                <a:spcPts val="600"/>
              </a:spcBef>
              <a:buChar char="•"/>
              <a:defRPr sz="2800"/>
            </a:pPr>
            <a:r>
              <a:rPr dirty="0"/>
              <a:t>Eye protection</a:t>
            </a:r>
          </a:p>
          <a:p>
            <a:pPr>
              <a:lnSpc>
                <a:spcPct val="140000"/>
              </a:lnSpc>
              <a:spcBef>
                <a:spcPts val="600"/>
              </a:spcBef>
              <a:buChar char="•"/>
              <a:defRPr sz="2800"/>
            </a:pPr>
            <a:r>
              <a:rPr dirty="0"/>
              <a:t>Gloves</a:t>
            </a:r>
          </a:p>
          <a:p>
            <a:pPr>
              <a:lnSpc>
                <a:spcPct val="140000"/>
              </a:lnSpc>
              <a:spcBef>
                <a:spcPts val="600"/>
              </a:spcBef>
              <a:buChar char="•"/>
              <a:defRPr sz="2800"/>
            </a:pPr>
            <a:r>
              <a:rPr dirty="0"/>
              <a:t>Gowns</a:t>
            </a:r>
          </a:p>
          <a:p>
            <a:pPr>
              <a:lnSpc>
                <a:spcPct val="140000"/>
              </a:lnSpc>
              <a:spcBef>
                <a:spcPts val="600"/>
              </a:spcBef>
              <a:buChar char="•"/>
              <a:defRPr sz="2800"/>
            </a:pPr>
            <a:r>
              <a:rPr dirty="0"/>
              <a:t>Procedure masks/N95 masks</a:t>
            </a:r>
          </a:p>
          <a:p>
            <a:pPr>
              <a:lnSpc>
                <a:spcPct val="140000"/>
              </a:lnSpc>
              <a:spcBef>
                <a:spcPts val="600"/>
              </a:spcBef>
              <a:buChar char="•"/>
              <a:defRPr sz="2800"/>
            </a:pPr>
            <a:r>
              <a:rPr dirty="0"/>
              <a:t>Face shields</a:t>
            </a:r>
          </a:p>
        </p:txBody>
      </p:sp>
      <p:sp>
        <p:nvSpPr>
          <p:cNvPr id="147" name="Shape 147"/>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pic>
        <p:nvPicPr>
          <p:cNvPr id="6" name="fg02_10a.jpg"/>
          <p:cNvPicPr>
            <a:picLocks noChangeAspect="1"/>
          </p:cNvPicPr>
          <p:nvPr/>
        </p:nvPicPr>
        <p:blipFill>
          <a:blip r:embed="rId2">
            <a:extLst/>
          </a:blip>
          <a:stretch>
            <a:fillRect/>
          </a:stretch>
        </p:blipFill>
        <p:spPr>
          <a:xfrm>
            <a:off x="5638800" y="2057400"/>
            <a:ext cx="3126204" cy="2688290"/>
          </a:xfrm>
          <a:prstGeom prst="rect">
            <a:avLst/>
          </a:prstGeom>
          <a:ln w="12700">
            <a:miter lim="400000"/>
          </a:ln>
        </p:spPr>
      </p:pic>
      <p:pic>
        <p:nvPicPr>
          <p:cNvPr id="7" name="fg02_10b.jpg"/>
          <p:cNvPicPr>
            <a:picLocks noChangeAspect="1"/>
          </p:cNvPicPr>
          <p:nvPr/>
        </p:nvPicPr>
        <p:blipFill>
          <a:blip r:embed="rId3">
            <a:extLst/>
          </a:blip>
          <a:stretch>
            <a:fillRect/>
          </a:stretch>
        </p:blipFill>
        <p:spPr>
          <a:xfrm>
            <a:off x="5638800" y="4038600"/>
            <a:ext cx="3126203" cy="2688291"/>
          </a:xfrm>
          <a:prstGeom prst="rect">
            <a:avLst/>
          </a:prstGeom>
          <a:ln w="12700">
            <a:miter lim="400000"/>
          </a:ln>
        </p:spPr>
      </p:pic>
      <p:pic>
        <p:nvPicPr>
          <p:cNvPr id="8" name="fg02_09.jpg"/>
          <p:cNvPicPr>
            <a:picLocks noChangeAspect="1"/>
          </p:cNvPicPr>
          <p:nvPr/>
        </p:nvPicPr>
        <p:blipFill>
          <a:blip r:embed="rId4">
            <a:extLst/>
          </a:blip>
          <a:stretch>
            <a:fillRect/>
          </a:stretch>
        </p:blipFill>
        <p:spPr>
          <a:xfrm>
            <a:off x="5638800" y="2057401"/>
            <a:ext cx="3048000" cy="4734000"/>
          </a:xfrm>
          <a:prstGeom prst="rect">
            <a:avLst/>
          </a:prstGeom>
          <a:ln w="12700">
            <a:miter lim="400000"/>
          </a:ln>
        </p:spPr>
      </p:pic>
      <p:pic>
        <p:nvPicPr>
          <p:cNvPr id="9" name="fg02_06.jpg"/>
          <p:cNvPicPr>
            <a:picLocks noChangeAspect="1"/>
          </p:cNvPicPr>
          <p:nvPr/>
        </p:nvPicPr>
        <p:blipFill>
          <a:blip r:embed="rId5">
            <a:extLst/>
          </a:blip>
          <a:stretch>
            <a:fillRect/>
          </a:stretch>
        </p:blipFill>
        <p:spPr>
          <a:xfrm>
            <a:off x="5638800" y="2438400"/>
            <a:ext cx="3152960" cy="3295432"/>
          </a:xfrm>
          <a:prstGeom prst="rect">
            <a:avLst/>
          </a:prstGeom>
          <a:ln w="12700">
            <a:miter lim="400000"/>
          </a:ln>
        </p:spPr>
      </p:pic>
      <p:pic>
        <p:nvPicPr>
          <p:cNvPr id="10" name="fg02_15.jpg"/>
          <p:cNvPicPr>
            <a:picLocks noChangeAspect="1"/>
          </p:cNvPicPr>
          <p:nvPr/>
        </p:nvPicPr>
        <p:blipFill>
          <a:blip r:embed="rId6">
            <a:extLst/>
          </a:blip>
          <a:stretch>
            <a:fillRect/>
          </a:stretch>
        </p:blipFill>
        <p:spPr>
          <a:xfrm>
            <a:off x="5638800" y="2985679"/>
            <a:ext cx="3241111" cy="2877443"/>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19</a:t>
            </a:fld>
            <a:endParaRPr/>
          </a:p>
        </p:txBody>
      </p:sp>
      <p:sp>
        <p:nvSpPr>
          <p:cNvPr id="176" name="Shape 176"/>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77" name="Shape 177"/>
          <p:cNvSpPr>
            <a:spLocks noGrp="1"/>
          </p:cNvSpPr>
          <p:nvPr>
            <p:ph type="body" idx="4294967295"/>
          </p:nvPr>
        </p:nvSpPr>
        <p:spPr>
          <a:xfrm>
            <a:off x="457200" y="1523999"/>
            <a:ext cx="8229600" cy="4572002"/>
          </a:xfrm>
          <a:prstGeom prst="rect">
            <a:avLst/>
          </a:prstGeom>
        </p:spPr>
        <p:txBody>
          <a:bodyPr>
            <a:normAutofit/>
          </a:bodyPr>
          <a:lstStyle/>
          <a:p>
            <a:pPr algn="ctr">
              <a:lnSpc>
                <a:spcPct val="80000"/>
              </a:lnSpc>
              <a:spcBef>
                <a:spcPts val="600"/>
              </a:spcBef>
              <a:buSzTx/>
              <a:buNone/>
              <a:defRPr sz="2800" b="1" u="sng"/>
            </a:pPr>
            <a:r>
              <a:t>If the scene is unsafe, </a:t>
            </a:r>
          </a:p>
          <a:p>
            <a:pPr algn="ctr">
              <a:lnSpc>
                <a:spcPct val="80000"/>
              </a:lnSpc>
              <a:spcBef>
                <a:spcPts val="600"/>
              </a:spcBef>
              <a:buSzTx/>
              <a:buNone/>
              <a:defRPr sz="2800" b="1" u="sng"/>
            </a:pPr>
            <a:r>
              <a:t>make it safe before you enter!</a:t>
            </a:r>
            <a:endParaRPr sz="2400"/>
          </a:p>
          <a:p>
            <a:pPr>
              <a:lnSpc>
                <a:spcPct val="150000"/>
              </a:lnSpc>
              <a:spcBef>
                <a:spcPts val="500"/>
              </a:spcBef>
              <a:buSzTx/>
              <a:buNone/>
              <a:defRPr sz="2400"/>
            </a:pPr>
            <a:r>
              <a:t>Decide whether the scene is safe to approach the patient. </a:t>
            </a:r>
          </a:p>
          <a:p>
            <a:pPr>
              <a:lnSpc>
                <a:spcPct val="150000"/>
              </a:lnSpc>
              <a:spcBef>
                <a:spcPts val="500"/>
              </a:spcBef>
              <a:buSzTx/>
              <a:buNone/>
              <a:defRPr sz="2400"/>
            </a:pPr>
            <a:r>
              <a:t>Look for:</a:t>
            </a:r>
          </a:p>
          <a:p>
            <a:pPr>
              <a:lnSpc>
                <a:spcPct val="150000"/>
              </a:lnSpc>
              <a:spcBef>
                <a:spcPts val="500"/>
              </a:spcBef>
              <a:buSzTx/>
              <a:buNone/>
              <a:defRPr sz="2400"/>
            </a:pPr>
            <a:r>
              <a:t>1) MVA or airplane crashes</a:t>
            </a:r>
          </a:p>
          <a:p>
            <a:pPr>
              <a:lnSpc>
                <a:spcPct val="150000"/>
              </a:lnSpc>
              <a:spcBef>
                <a:spcPts val="500"/>
              </a:spcBef>
              <a:buSzTx/>
              <a:buNone/>
              <a:defRPr sz="2400"/>
            </a:pPr>
            <a:r>
              <a:t>2) Presence of toxic substances </a:t>
            </a:r>
          </a:p>
          <a:p>
            <a:pPr>
              <a:lnSpc>
                <a:spcPct val="150000"/>
              </a:lnSpc>
              <a:spcBef>
                <a:spcPts val="500"/>
              </a:spcBef>
              <a:buSzTx/>
              <a:buNone/>
              <a:defRPr sz="2400"/>
            </a:pPr>
            <a:r>
              <a:t>3) Crime scenes</a:t>
            </a:r>
          </a:p>
          <a:p>
            <a:pPr>
              <a:lnSpc>
                <a:spcPct val="150000"/>
              </a:lnSpc>
              <a:spcBef>
                <a:spcPts val="500"/>
              </a:spcBef>
              <a:buSzTx/>
              <a:buNone/>
              <a:defRPr sz="2400"/>
            </a:pPr>
            <a:r>
              <a:t>4) Presence of weapon of any kind</a:t>
            </a:r>
          </a:p>
        </p:txBody>
      </p:sp>
      <p:sp>
        <p:nvSpPr>
          <p:cNvPr id="178" name="Shape 178"/>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2</a:t>
            </a:fld>
            <a:endParaRPr/>
          </a:p>
        </p:txBody>
      </p:sp>
      <p:sp>
        <p:nvSpPr>
          <p:cNvPr id="38" name="Shape 38"/>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39" name="Shape 39"/>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t>The Stress of Being a First Responder</a:t>
            </a:r>
          </a:p>
          <a:p>
            <a:pPr algn="ctr">
              <a:spcBef>
                <a:spcPts val="600"/>
              </a:spcBef>
              <a:buSzTx/>
              <a:buNone/>
              <a:defRPr sz="2800" b="1" u="sng"/>
            </a:pPr>
            <a:endParaRPr/>
          </a:p>
          <a:p>
            <a:pPr>
              <a:spcBef>
                <a:spcPts val="600"/>
              </a:spcBef>
              <a:buChar char="•"/>
              <a:defRPr sz="2800"/>
            </a:pPr>
            <a:r>
              <a:t>shift work</a:t>
            </a:r>
          </a:p>
          <a:p>
            <a:pPr>
              <a:spcBef>
                <a:spcPts val="600"/>
              </a:spcBef>
              <a:buChar char="•"/>
              <a:defRPr sz="2800"/>
            </a:pPr>
            <a:r>
              <a:t>inadequate sustenance</a:t>
            </a:r>
          </a:p>
          <a:p>
            <a:pPr>
              <a:spcBef>
                <a:spcPts val="600"/>
              </a:spcBef>
              <a:buChar char="•"/>
              <a:defRPr sz="2800"/>
            </a:pPr>
            <a:r>
              <a:t>a stressful job environment</a:t>
            </a:r>
          </a:p>
          <a:p>
            <a:pPr>
              <a:spcBef>
                <a:spcPts val="600"/>
              </a:spcBef>
              <a:buChar char="•"/>
              <a:defRPr sz="2800"/>
            </a:pPr>
            <a:r>
              <a:t>dealing with stressful calls</a:t>
            </a:r>
          </a:p>
          <a:p>
            <a:pPr>
              <a:spcBef>
                <a:spcPts val="600"/>
              </a:spcBef>
              <a:buChar char="•"/>
              <a:defRPr sz="2800"/>
            </a:pPr>
            <a:r>
              <a:t>critical incidents</a:t>
            </a:r>
          </a:p>
        </p:txBody>
      </p:sp>
      <p:sp>
        <p:nvSpPr>
          <p:cNvPr id="40" name="Shape 40"/>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20</a:t>
            </a:fld>
            <a:endParaRPr/>
          </a:p>
        </p:txBody>
      </p:sp>
      <p:sp>
        <p:nvSpPr>
          <p:cNvPr id="181" name="Shape 181"/>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182" name="Shape 182"/>
          <p:cNvSpPr>
            <a:spLocks noGrp="1"/>
          </p:cNvSpPr>
          <p:nvPr>
            <p:ph type="body" idx="4294967295"/>
          </p:nvPr>
        </p:nvSpPr>
        <p:spPr>
          <a:xfrm>
            <a:off x="457200" y="1523999"/>
            <a:ext cx="8229600" cy="4572002"/>
          </a:xfrm>
          <a:prstGeom prst="rect">
            <a:avLst/>
          </a:prstGeom>
        </p:spPr>
        <p:txBody>
          <a:bodyPr>
            <a:normAutofit/>
          </a:bodyPr>
          <a:lstStyle/>
          <a:p>
            <a:pPr algn="ctr">
              <a:lnSpc>
                <a:spcPct val="80000"/>
              </a:lnSpc>
              <a:spcBef>
                <a:spcPts val="600"/>
              </a:spcBef>
              <a:buSzTx/>
              <a:buNone/>
              <a:defRPr sz="2800" b="1" u="sng"/>
            </a:pPr>
            <a:r>
              <a:t>If the scene is unsafe, </a:t>
            </a:r>
          </a:p>
          <a:p>
            <a:pPr algn="ctr">
              <a:lnSpc>
                <a:spcPct val="80000"/>
              </a:lnSpc>
              <a:spcBef>
                <a:spcPts val="600"/>
              </a:spcBef>
              <a:buSzTx/>
              <a:buNone/>
              <a:defRPr sz="2800" b="1" u="sng"/>
            </a:pPr>
            <a:r>
              <a:t>make it safe before you enter!</a:t>
            </a:r>
          </a:p>
          <a:p>
            <a:pPr>
              <a:lnSpc>
                <a:spcPct val="150000"/>
              </a:lnSpc>
              <a:spcBef>
                <a:spcPts val="500"/>
              </a:spcBef>
              <a:buSzTx/>
              <a:buNone/>
              <a:defRPr sz="2400"/>
            </a:pPr>
            <a:r>
              <a:t>Decide whether the scene is safe to approach the patient. </a:t>
            </a:r>
          </a:p>
          <a:p>
            <a:pPr>
              <a:lnSpc>
                <a:spcPct val="150000"/>
              </a:lnSpc>
              <a:spcBef>
                <a:spcPts val="500"/>
              </a:spcBef>
              <a:buSzTx/>
              <a:buNone/>
              <a:defRPr sz="2400"/>
            </a:pPr>
            <a:r>
              <a:t>Look for:</a:t>
            </a:r>
          </a:p>
          <a:p>
            <a:pPr>
              <a:lnSpc>
                <a:spcPct val="150000"/>
              </a:lnSpc>
              <a:spcBef>
                <a:spcPts val="500"/>
              </a:spcBef>
              <a:buSzTx/>
              <a:buNone/>
              <a:defRPr sz="2400"/>
            </a:pPr>
            <a:r>
              <a:t>5) Possible drug or alcohol use</a:t>
            </a:r>
          </a:p>
          <a:p>
            <a:pPr>
              <a:lnSpc>
                <a:spcPct val="150000"/>
              </a:lnSpc>
              <a:spcBef>
                <a:spcPts val="500"/>
              </a:spcBef>
              <a:buSzTx/>
              <a:buNone/>
              <a:defRPr sz="2400"/>
            </a:pPr>
            <a:r>
              <a:t>6) Arguing, threats, violent behaviour, broken glass, overturned furniture</a:t>
            </a:r>
          </a:p>
          <a:p>
            <a:pPr>
              <a:lnSpc>
                <a:spcPct val="150000"/>
              </a:lnSpc>
              <a:spcBef>
                <a:spcPts val="500"/>
              </a:spcBef>
              <a:buSzTx/>
              <a:buNone/>
              <a:defRPr sz="2400"/>
            </a:pPr>
            <a:r>
              <a:t>7) Unstable surfaces like water or ice</a:t>
            </a:r>
          </a:p>
        </p:txBody>
      </p:sp>
      <p:sp>
        <p:nvSpPr>
          <p:cNvPr id="183" name="Shape 183"/>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pic>
        <p:nvPicPr>
          <p:cNvPr id="188" name="fg02_11.jpg"/>
          <p:cNvPicPr>
            <a:picLocks noChangeAspect="1"/>
          </p:cNvPicPr>
          <p:nvPr/>
        </p:nvPicPr>
        <p:blipFill>
          <a:blip r:embed="rId2">
            <a:extLst/>
          </a:blip>
          <a:stretch>
            <a:fillRect/>
          </a:stretch>
        </p:blipFill>
        <p:spPr>
          <a:xfrm>
            <a:off x="1143000" y="1524000"/>
            <a:ext cx="6934200" cy="5043054"/>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dirty="0" smtClean="0"/>
              <a:t>CHAPTER 2 - THE WELL-BEING OF THE FIRST RESPONDER</a:t>
            </a:r>
            <a:br>
              <a:rPr lang="en-CA" sz="900" dirty="0" smtClean="0"/>
            </a:br>
            <a:r>
              <a:rPr lang="en-CA" sz="900" dirty="0" smtClean="0"/>
              <a:t>EMERGENCY MEDICAL RESPONDER</a:t>
            </a:r>
            <a:endParaRPr lang="en-CA" sz="9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pic>
        <p:nvPicPr>
          <p:cNvPr id="191" name="pasted-image.tiff"/>
          <p:cNvPicPr>
            <a:picLocks noChangeAspect="1"/>
          </p:cNvPicPr>
          <p:nvPr/>
        </p:nvPicPr>
        <p:blipFill>
          <a:blip r:embed="rId2">
            <a:extLst/>
          </a:blip>
          <a:stretch>
            <a:fillRect/>
          </a:stretch>
        </p:blipFill>
        <p:spPr>
          <a:xfrm>
            <a:off x="1066801" y="1752600"/>
            <a:ext cx="7077828" cy="4735067"/>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dirty="0" smtClean="0"/>
              <a:t>CHAPTER 2 - THE WELL-BEING OF THE FIRST RESPONDER</a:t>
            </a:r>
            <a:br>
              <a:rPr lang="en-CA" sz="900" dirty="0" smtClean="0"/>
            </a:br>
            <a:r>
              <a:rPr lang="en-CA" sz="900" dirty="0" smtClean="0"/>
              <a:t>EMERGENCY MEDICAL RESPONDER</a:t>
            </a:r>
            <a:endParaRPr lang="en-CA" sz="9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pic>
        <p:nvPicPr>
          <p:cNvPr id="194" name="pasted-image.tiff"/>
          <p:cNvPicPr>
            <a:picLocks noChangeAspect="1"/>
          </p:cNvPicPr>
          <p:nvPr/>
        </p:nvPicPr>
        <p:blipFill>
          <a:blip r:embed="rId2">
            <a:extLst/>
          </a:blip>
          <a:stretch>
            <a:fillRect/>
          </a:stretch>
        </p:blipFill>
        <p:spPr>
          <a:xfrm>
            <a:off x="1981200" y="1676400"/>
            <a:ext cx="5181600" cy="4744403"/>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dirty="0" smtClean="0"/>
              <a:t>CHAPTER 2 - THE WELL-BEING OF THE FIRST RESPONDER</a:t>
            </a:r>
            <a:br>
              <a:rPr lang="en-CA" sz="900" dirty="0" smtClean="0"/>
            </a:br>
            <a:r>
              <a:rPr lang="en-CA" sz="900" dirty="0" smtClean="0"/>
              <a:t>EMERGENCY MEDICAL RESPONDER</a:t>
            </a:r>
            <a:endParaRPr lang="en-CA" sz="9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sldNum" sz="quarter" idx="2"/>
          </p:nvPr>
        </p:nvSpPr>
        <p:spPr>
          <a:xfrm>
            <a:off x="8582660" y="6553200"/>
            <a:ext cx="256540"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24</a:t>
            </a:fld>
            <a:endParaRPr/>
          </a:p>
        </p:txBody>
      </p:sp>
      <p:sp>
        <p:nvSpPr>
          <p:cNvPr id="197" name="Shape 197"/>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rPr dirty="0"/>
              <a:t>CHAPTER 2 - THE WELL-BEING OF THE FIRST RESPONDER</a:t>
            </a:r>
            <a:br>
              <a:rPr dirty="0"/>
            </a:br>
            <a:r>
              <a:rPr dirty="0"/>
              <a:t>EMERGENCY MEDICAL RESPONDER</a:t>
            </a:r>
          </a:p>
        </p:txBody>
      </p:sp>
      <p:sp>
        <p:nvSpPr>
          <p:cNvPr id="199" name="Shape 199"/>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
        <p:nvSpPr>
          <p:cNvPr id="6" name="Rounded Rectangle 5"/>
          <p:cNvSpPr/>
          <p:nvPr/>
        </p:nvSpPr>
        <p:spPr>
          <a:xfrm>
            <a:off x="304800" y="1752600"/>
            <a:ext cx="4419600" cy="4572000"/>
          </a:xfrm>
          <a:prstGeom prst="roundRect">
            <a:avLst/>
          </a:prstGeom>
          <a:solidFill>
            <a:schemeClr val="accent3">
              <a:lumMod val="60000"/>
              <a:lumOff val="40000"/>
            </a:schemeClr>
          </a:solidFill>
          <a:ln w="25400" cap="flat">
            <a:solidFill>
              <a:schemeClr val="accent3">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n-lt"/>
              <a:ea typeface="+mn-ea"/>
              <a:cs typeface="+mn-cs"/>
              <a:sym typeface="Arial"/>
            </a:endParaRPr>
          </a:p>
        </p:txBody>
      </p:sp>
      <p:sp>
        <p:nvSpPr>
          <p:cNvPr id="7" name="TextBox 6"/>
          <p:cNvSpPr txBox="1"/>
          <p:nvPr/>
        </p:nvSpPr>
        <p:spPr>
          <a:xfrm>
            <a:off x="780345" y="1752600"/>
            <a:ext cx="341065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sng" strike="noStrike" cap="none" spc="0" normalizeH="0" baseline="0" dirty="0" smtClean="0">
                <a:ln>
                  <a:noFill/>
                </a:ln>
                <a:solidFill>
                  <a:schemeClr val="accent3">
                    <a:lumMod val="50000"/>
                  </a:schemeClr>
                </a:solidFill>
                <a:effectLst/>
                <a:uFillTx/>
                <a:latin typeface="+mn-lt"/>
                <a:ea typeface="+mn-ea"/>
                <a:cs typeface="+mn-cs"/>
                <a:sym typeface="Arial"/>
              </a:rPr>
              <a:t>KANANASKIS KEYS</a:t>
            </a:r>
            <a:endParaRPr kumimoji="0" lang="en-CA" sz="2000" b="1" i="0" u="sng" strike="noStrike" cap="none" spc="0" normalizeH="0" baseline="0" dirty="0">
              <a:ln>
                <a:noFill/>
              </a:ln>
              <a:solidFill>
                <a:schemeClr val="accent3">
                  <a:lumMod val="50000"/>
                </a:schemeClr>
              </a:solidFill>
              <a:effectLst/>
              <a:uFillTx/>
              <a:latin typeface="+mn-lt"/>
              <a:ea typeface="+mn-ea"/>
              <a:cs typeface="+mn-cs"/>
              <a:sym typeface="Arial"/>
            </a:endParaRPr>
          </a:p>
        </p:txBody>
      </p:sp>
      <p:sp>
        <p:nvSpPr>
          <p:cNvPr id="2" name="TextBox 1"/>
          <p:cNvSpPr txBox="1"/>
          <p:nvPr/>
        </p:nvSpPr>
        <p:spPr>
          <a:xfrm>
            <a:off x="533400" y="2234483"/>
            <a:ext cx="4343400" cy="40139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500"/>
              </a:spcBef>
              <a:defRPr sz="2400"/>
            </a:pPr>
            <a:r>
              <a:rPr lang="en-CA" dirty="0">
                <a:solidFill>
                  <a:schemeClr val="accent3">
                    <a:lumMod val="50000"/>
                  </a:schemeClr>
                </a:solidFill>
              </a:rPr>
              <a:t>Scene hazards unique to our mountain environment may include</a:t>
            </a:r>
            <a:r>
              <a:rPr lang="en-CA" dirty="0" smtClean="0">
                <a:solidFill>
                  <a:schemeClr val="accent3">
                    <a:lumMod val="50000"/>
                  </a:schemeClr>
                </a:solidFill>
              </a:rPr>
              <a:t>:</a:t>
            </a:r>
          </a:p>
          <a:p>
            <a:pPr>
              <a:spcBef>
                <a:spcPts val="500"/>
              </a:spcBef>
              <a:defRPr sz="2400"/>
            </a:pPr>
            <a:endParaRPr lang="en-CA" dirty="0">
              <a:solidFill>
                <a:schemeClr val="accent3">
                  <a:lumMod val="50000"/>
                </a:schemeClr>
              </a:solidFill>
            </a:endParaRPr>
          </a:p>
          <a:p>
            <a:pPr marL="240631" indent="-240631">
              <a:spcBef>
                <a:spcPts val="500"/>
              </a:spcBef>
              <a:buChar char="•"/>
              <a:defRPr sz="2400"/>
            </a:pPr>
            <a:r>
              <a:rPr lang="en-CA" dirty="0">
                <a:solidFill>
                  <a:schemeClr val="accent3">
                    <a:lumMod val="50000"/>
                  </a:schemeClr>
                </a:solidFill>
              </a:rPr>
              <a:t>Avalanche danger zones</a:t>
            </a:r>
          </a:p>
          <a:p>
            <a:pPr marL="240631" indent="-240631">
              <a:spcBef>
                <a:spcPts val="500"/>
              </a:spcBef>
              <a:buChar char="•"/>
              <a:defRPr sz="2400"/>
            </a:pPr>
            <a:r>
              <a:rPr lang="en-CA" dirty="0">
                <a:solidFill>
                  <a:schemeClr val="accent3">
                    <a:lumMod val="50000"/>
                  </a:schemeClr>
                </a:solidFill>
              </a:rPr>
              <a:t>Steep slopes with unsteady footing (scree, dirt, snow)</a:t>
            </a:r>
          </a:p>
          <a:p>
            <a:pPr marL="240631" indent="-240631">
              <a:spcBef>
                <a:spcPts val="500"/>
              </a:spcBef>
              <a:buChar char="•"/>
              <a:defRPr sz="2400"/>
            </a:pPr>
            <a:r>
              <a:rPr lang="en-CA" dirty="0">
                <a:solidFill>
                  <a:schemeClr val="accent3">
                    <a:lumMod val="50000"/>
                  </a:schemeClr>
                </a:solidFill>
              </a:rPr>
              <a:t>Wildlife (bears, elk, moose, etc.)</a:t>
            </a:r>
          </a:p>
          <a:p>
            <a:pPr marL="0" marR="0" indent="0" algn="l" defTabSz="9144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dirty="0">
              <a:ln>
                <a:noFill/>
              </a:ln>
              <a:solidFill>
                <a:srgbClr val="000000"/>
              </a:solidFill>
              <a:effectLst/>
              <a:uFillTx/>
              <a:latin typeface="+mn-lt"/>
              <a:ea typeface="+mn-ea"/>
              <a:cs typeface="+mn-cs"/>
              <a:sym typeface="Arial"/>
            </a:endParaRPr>
          </a:p>
        </p:txBody>
      </p:sp>
      <p:pic>
        <p:nvPicPr>
          <p:cNvPr id="9" name="pasted-image.tiff"/>
          <p:cNvPicPr>
            <a:picLocks noChangeAspect="1"/>
          </p:cNvPicPr>
          <p:nvPr/>
        </p:nvPicPr>
        <p:blipFill>
          <a:blip r:embed="rId3">
            <a:extLst/>
          </a:blip>
          <a:stretch>
            <a:fillRect/>
          </a:stretch>
        </p:blipFill>
        <p:spPr>
          <a:xfrm>
            <a:off x="4992081" y="2285828"/>
            <a:ext cx="3694719" cy="3657772"/>
          </a:xfrm>
          <a:prstGeom prst="rect">
            <a:avLst/>
          </a:prstGeom>
          <a:ln w="12700">
            <a:miter lim="400000"/>
          </a:ln>
        </p:spPr>
      </p:pic>
      <p:pic>
        <p:nvPicPr>
          <p:cNvPr id="11" name="pasted-image.tiff"/>
          <p:cNvPicPr>
            <a:picLocks noChangeAspect="1"/>
          </p:cNvPicPr>
          <p:nvPr/>
        </p:nvPicPr>
        <p:blipFill>
          <a:blip r:embed="rId4">
            <a:extLst/>
          </a:blip>
          <a:stretch>
            <a:fillRect/>
          </a:stretch>
        </p:blipFill>
        <p:spPr>
          <a:xfrm>
            <a:off x="4799841" y="2627846"/>
            <a:ext cx="4218202" cy="2821508"/>
          </a:xfrm>
          <a:prstGeom prst="rect">
            <a:avLst/>
          </a:prstGeom>
          <a:ln w="12700">
            <a:miter lim="400000"/>
          </a:ln>
        </p:spPr>
      </p:pic>
      <p:pic>
        <p:nvPicPr>
          <p:cNvPr id="12" name="pasted-image.tiff"/>
          <p:cNvPicPr>
            <a:picLocks noChangeAspect="1"/>
          </p:cNvPicPr>
          <p:nvPr/>
        </p:nvPicPr>
        <p:blipFill>
          <a:blip r:embed="rId5">
            <a:extLst/>
          </a:blip>
          <a:stretch>
            <a:fillRect/>
          </a:stretch>
        </p:blipFill>
        <p:spPr>
          <a:xfrm>
            <a:off x="4799841" y="2784288"/>
            <a:ext cx="4218202" cy="2502323"/>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45" name="Shape 45"/>
          <p:cNvSpPr>
            <a:spLocks noGrp="1"/>
          </p:cNvSpPr>
          <p:nvPr>
            <p:ph type="body" sz="half" idx="4294967295"/>
          </p:nvPr>
        </p:nvSpPr>
        <p:spPr>
          <a:xfrm>
            <a:off x="457200" y="2438400"/>
            <a:ext cx="4267200" cy="3657600"/>
          </a:xfrm>
          <a:prstGeom prst="rect">
            <a:avLst/>
          </a:prstGeom>
        </p:spPr>
        <p:txBody>
          <a:bodyPr>
            <a:normAutofit/>
          </a:bodyPr>
          <a:lstStyle/>
          <a:p>
            <a:pPr>
              <a:spcBef>
                <a:spcPts val="1400"/>
              </a:spcBef>
              <a:buChar char="•"/>
              <a:defRPr sz="2400"/>
            </a:pPr>
            <a:r>
              <a:t>Irritability</a:t>
            </a:r>
          </a:p>
          <a:p>
            <a:pPr>
              <a:spcBef>
                <a:spcPts val="1400"/>
              </a:spcBef>
              <a:buChar char="•"/>
              <a:defRPr sz="2400"/>
            </a:pPr>
            <a:r>
              <a:t>Anxiety</a:t>
            </a:r>
          </a:p>
          <a:p>
            <a:pPr>
              <a:spcBef>
                <a:spcPts val="1400"/>
              </a:spcBef>
              <a:buChar char="•"/>
              <a:defRPr sz="2400"/>
            </a:pPr>
            <a:r>
              <a:t>Inability to make decisions</a:t>
            </a:r>
          </a:p>
          <a:p>
            <a:pPr>
              <a:spcBef>
                <a:spcPts val="1400"/>
              </a:spcBef>
              <a:buChar char="•"/>
              <a:defRPr sz="2400"/>
            </a:pPr>
            <a:r>
              <a:t>Loss of interest in sexual activity	</a:t>
            </a:r>
          </a:p>
          <a:p>
            <a:pPr>
              <a:spcBef>
                <a:spcPts val="1400"/>
              </a:spcBef>
              <a:buChar char="•"/>
              <a:defRPr sz="2400"/>
            </a:pPr>
            <a:r>
              <a:t>Loss of interest in work</a:t>
            </a:r>
          </a:p>
        </p:txBody>
      </p:sp>
      <p:sp>
        <p:nvSpPr>
          <p:cNvPr id="46" name="Shape 46"/>
          <p:cNvSpPr/>
          <p:nvPr/>
        </p:nvSpPr>
        <p:spPr>
          <a:xfrm>
            <a:off x="4876800" y="2438400"/>
            <a:ext cx="3810000" cy="259098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marL="342900" indent="-342900">
              <a:spcBef>
                <a:spcPts val="1400"/>
              </a:spcBef>
              <a:buSzPct val="100000"/>
              <a:buChar char="•"/>
              <a:defRPr sz="2400">
                <a:solidFill>
                  <a:schemeClr val="accent2"/>
                </a:solidFill>
              </a:defRPr>
            </a:pPr>
            <a:r>
              <a:t>Inability to concentrate</a:t>
            </a:r>
          </a:p>
          <a:p>
            <a:pPr marL="342900" indent="-342900">
              <a:spcBef>
                <a:spcPts val="1400"/>
              </a:spcBef>
              <a:buSzPct val="100000"/>
              <a:buChar char="•"/>
              <a:defRPr sz="2400">
                <a:solidFill>
                  <a:schemeClr val="accent2"/>
                </a:solidFill>
              </a:defRPr>
            </a:pPr>
            <a:r>
              <a:t>Difficulty sleeping</a:t>
            </a:r>
          </a:p>
          <a:p>
            <a:pPr marL="342900" indent="-342900">
              <a:spcBef>
                <a:spcPts val="1400"/>
              </a:spcBef>
              <a:buSzPct val="100000"/>
              <a:buChar char="•"/>
              <a:defRPr sz="2400">
                <a:solidFill>
                  <a:schemeClr val="accent2"/>
                </a:solidFill>
              </a:defRPr>
            </a:pPr>
            <a:r>
              <a:t>Loss of appetite</a:t>
            </a:r>
          </a:p>
          <a:p>
            <a:pPr marL="342900" indent="-342900">
              <a:spcBef>
                <a:spcPts val="1400"/>
              </a:spcBef>
              <a:buSzPct val="100000"/>
              <a:buChar char="•"/>
              <a:defRPr sz="2400">
                <a:solidFill>
                  <a:schemeClr val="accent2"/>
                </a:solidFill>
              </a:defRPr>
            </a:pPr>
            <a:r>
              <a:t>Desire to be left alone</a:t>
            </a:r>
          </a:p>
          <a:p>
            <a:pPr marL="342900" indent="-342900">
              <a:spcBef>
                <a:spcPts val="1400"/>
              </a:spcBef>
              <a:buSzPct val="100000"/>
              <a:buChar char="•"/>
              <a:defRPr sz="2400">
                <a:solidFill>
                  <a:schemeClr val="accent2"/>
                </a:solidFill>
              </a:defRPr>
            </a:pPr>
            <a:r>
              <a:t>Guilt</a:t>
            </a:r>
          </a:p>
        </p:txBody>
      </p:sp>
      <p:sp>
        <p:nvSpPr>
          <p:cNvPr id="47" name="Shape 47"/>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
        <p:nvSpPr>
          <p:cNvPr id="48" name="Shape 48"/>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3</a:t>
            </a:fld>
            <a:endParaRPr/>
          </a:p>
        </p:txBody>
      </p:sp>
      <p:sp>
        <p:nvSpPr>
          <p:cNvPr id="49" name="Shape 49"/>
          <p:cNvSpPr/>
          <p:nvPr/>
        </p:nvSpPr>
        <p:spPr>
          <a:xfrm>
            <a:off x="457200" y="1533525"/>
            <a:ext cx="8382000" cy="486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u="sng">
                <a:solidFill>
                  <a:schemeClr val="accent2"/>
                </a:solidFill>
              </a:defRPr>
            </a:lvl1pPr>
          </a:lstStyle>
          <a:p>
            <a:r>
              <a:t>Recognize the Signs of Stress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sldNum" sz="quarter" idx="2"/>
          </p:nvPr>
        </p:nvSpPr>
        <p:spPr/>
        <p:txBody>
          <a:bodyPr/>
          <a:lstStyle/>
          <a:p>
            <a:fld id="{86CB4B4D-7CA3-9044-876B-883B54F8677D}" type="slidenum">
              <a:rPr lang="en-CA" smtClean="0"/>
              <a:pPr/>
              <a:t>4</a:t>
            </a:fld>
            <a:endParaRPr lang="en-CA"/>
          </a:p>
        </p:txBody>
      </p:sp>
      <p:pic>
        <p:nvPicPr>
          <p:cNvPr id="54" name="fg02_01.jpg"/>
          <p:cNvPicPr>
            <a:picLocks noChangeAspect="1"/>
          </p:cNvPicPr>
          <p:nvPr/>
        </p:nvPicPr>
        <p:blipFill>
          <a:blip r:embed="rId2">
            <a:extLst/>
          </a:blip>
          <a:stretch>
            <a:fillRect/>
          </a:stretch>
        </p:blipFill>
        <p:spPr>
          <a:xfrm>
            <a:off x="1866900" y="1524000"/>
            <a:ext cx="5410200" cy="5004652"/>
          </a:xfrm>
          <a:prstGeom prst="rect">
            <a:avLst/>
          </a:prstGeom>
          <a:ln w="12700">
            <a:miter lim="400000"/>
          </a:ln>
        </p:spPr>
      </p:pic>
      <p:sp>
        <p:nvSpPr>
          <p:cNvPr id="5"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dirty="0" smtClean="0"/>
              <a:t>CHAPTER 2 - THE WELL-BEING OF THE FIRST RESPONDER</a:t>
            </a:r>
            <a:br>
              <a:rPr lang="en-CA" sz="900" dirty="0" smtClean="0"/>
            </a:br>
            <a:r>
              <a:rPr lang="en-CA" sz="900" dirty="0" smtClean="0"/>
              <a:t>EMERGENCY MEDICAL RESPONDER</a:t>
            </a:r>
            <a:endParaRPr lang="en-CA" sz="9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5</a:t>
            </a:fld>
            <a:endParaRPr/>
          </a:p>
        </p:txBody>
      </p:sp>
      <p:sp>
        <p:nvSpPr>
          <p:cNvPr id="57" name="Shape 57"/>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rPr dirty="0"/>
              <a:t>CHAPTER 2 - THE WELL-BEING OF THE FIRST RESPONDER</a:t>
            </a:r>
            <a:br>
              <a:rPr dirty="0"/>
            </a:br>
            <a:r>
              <a:rPr dirty="0"/>
              <a:t>EMERGENCY MEDICAL RESPONDER</a:t>
            </a:r>
          </a:p>
        </p:txBody>
      </p:sp>
      <p:sp>
        <p:nvSpPr>
          <p:cNvPr id="58" name="Shape 58"/>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t>How to Deal with Stress</a:t>
            </a:r>
          </a:p>
          <a:p>
            <a:pPr>
              <a:buSzTx/>
              <a:buNone/>
              <a:defRPr sz="2400"/>
            </a:pPr>
            <a:endParaRPr/>
          </a:p>
          <a:p>
            <a:pPr>
              <a:lnSpc>
                <a:spcPct val="110000"/>
              </a:lnSpc>
              <a:spcBef>
                <a:spcPts val="500"/>
              </a:spcBef>
              <a:buChar char="•"/>
              <a:defRPr sz="2400"/>
            </a:pPr>
            <a:r>
              <a:t>Remind yourself that the patient desperately needs you and your skills</a:t>
            </a:r>
          </a:p>
          <a:p>
            <a:pPr>
              <a:lnSpc>
                <a:spcPct val="140000"/>
              </a:lnSpc>
              <a:spcBef>
                <a:spcPts val="500"/>
              </a:spcBef>
              <a:buChar char="•"/>
              <a:defRPr sz="2400"/>
            </a:pPr>
            <a:r>
              <a:t>Close your eyes and take several long, deep breaths</a:t>
            </a:r>
          </a:p>
          <a:p>
            <a:pPr>
              <a:lnSpc>
                <a:spcPct val="140000"/>
              </a:lnSpc>
              <a:spcBef>
                <a:spcPts val="500"/>
              </a:spcBef>
              <a:buChar char="•"/>
              <a:defRPr sz="2400"/>
            </a:pPr>
            <a:r>
              <a:t>Hum quietly and sing peaceful songs</a:t>
            </a:r>
          </a:p>
          <a:p>
            <a:pPr>
              <a:lnSpc>
                <a:spcPct val="140000"/>
              </a:lnSpc>
              <a:spcBef>
                <a:spcPts val="500"/>
              </a:spcBef>
              <a:buChar char="•"/>
              <a:defRPr sz="2400"/>
            </a:pPr>
            <a:r>
              <a:t>Eat properly to maintain your blood sugar</a:t>
            </a:r>
          </a:p>
        </p:txBody>
      </p:sp>
      <p:sp>
        <p:nvSpPr>
          <p:cNvPr id="59" name="Shape 59"/>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153400" y="6553200"/>
            <a:ext cx="231277" cy="35066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64" name="fg02_02.jpg"/>
          <p:cNvPicPr>
            <a:picLocks noChangeAspect="1"/>
          </p:cNvPicPr>
          <p:nvPr/>
        </p:nvPicPr>
        <p:blipFill rotWithShape="1">
          <a:blip r:embed="rId2">
            <a:extLst/>
          </a:blip>
          <a:srcRect b="9213"/>
          <a:stretch/>
        </p:blipFill>
        <p:spPr>
          <a:xfrm>
            <a:off x="1562100" y="1676400"/>
            <a:ext cx="6019800" cy="4656762"/>
          </a:xfrm>
          <a:prstGeom prst="rect">
            <a:avLst/>
          </a:prstGeom>
          <a:ln w="12700">
            <a:miter lim="400000"/>
          </a:ln>
        </p:spPr>
      </p:pic>
      <p:sp>
        <p:nvSpPr>
          <p:cNvPr id="4" name="Shape 57"/>
          <p:cNvSpPr txBox="1">
            <a:spLocks/>
          </p:cNvSpPr>
          <p:nvPr/>
        </p:nvSpPr>
        <p:spPr>
          <a:xfrm>
            <a:off x="457200" y="609600"/>
            <a:ext cx="8229600" cy="609600"/>
          </a:xfrm>
          <a:prstGeom prst="rect">
            <a:avLst/>
          </a:prstGeom>
          <a:ln w="12700">
            <a:miter lim="400000"/>
          </a:ln>
          <a:extLst>
            <a:ext uri="{C572A759-6A51-4108-AA02-DFA0A04FC94B}">
              <ma14:wrappingTextBoxFlag xmlns:ma14="http://schemas.microsoft.com/office/mac/drawingml/2011/main" xmlns="" val="1"/>
            </a:ext>
          </a:extLst>
        </p:spPr>
        <p:txBody>
          <a:bodyPr lIns="228600" tIns="228600" rIns="228600" bIns="228600"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n-lt"/>
                <a:ea typeface="+mn-ea"/>
                <a:cs typeface="+mn-cs"/>
                <a:sym typeface="Arial"/>
              </a:defRPr>
            </a:lvl9pPr>
          </a:lstStyle>
          <a:p>
            <a:pPr defTabSz="365760" hangingPunct="1">
              <a:defRPr sz="960"/>
            </a:pPr>
            <a:r>
              <a:rPr lang="en-CA" sz="900" smtClean="0"/>
              <a:t>CHAPTER 2 - THE WELL-BEING OF THE FIRST RESPONDER</a:t>
            </a:r>
            <a:br>
              <a:rPr lang="en-CA" sz="900" smtClean="0"/>
            </a:br>
            <a:r>
              <a:rPr lang="en-CA" sz="900" smtClean="0"/>
              <a:t>EMERGENCY MEDICAL RESPONDER</a:t>
            </a:r>
            <a:endParaRPr lang="en-CA" sz="9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7</a:t>
            </a:fld>
            <a:endParaRPr/>
          </a:p>
        </p:txBody>
      </p:sp>
      <p:sp>
        <p:nvSpPr>
          <p:cNvPr id="67" name="Shape 67"/>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68" name="Shape 68"/>
          <p:cNvSpPr>
            <a:spLocks noGrp="1"/>
          </p:cNvSpPr>
          <p:nvPr>
            <p:ph type="body" idx="4294967295"/>
          </p:nvPr>
        </p:nvSpPr>
        <p:spPr>
          <a:xfrm>
            <a:off x="457200" y="1523999"/>
            <a:ext cx="8229600" cy="4572002"/>
          </a:xfrm>
          <a:prstGeom prst="rect">
            <a:avLst/>
          </a:prstGeom>
        </p:spPr>
        <p:txBody>
          <a:bodyPr>
            <a:normAutofit/>
          </a:bodyPr>
          <a:lstStyle/>
          <a:p>
            <a:pPr algn="ctr">
              <a:spcBef>
                <a:spcPts val="600"/>
              </a:spcBef>
              <a:buSzTx/>
              <a:buNone/>
              <a:defRPr sz="2800" b="1" u="sng"/>
            </a:pPr>
            <a:r>
              <a:t>Lifestyle Changes to Avoid Stress</a:t>
            </a:r>
          </a:p>
          <a:p>
            <a:pPr>
              <a:buChar char="•"/>
              <a:defRPr sz="2400" b="1" u="sng"/>
            </a:pPr>
            <a:endParaRPr/>
          </a:p>
          <a:p>
            <a:pPr>
              <a:spcBef>
                <a:spcPts val="600"/>
              </a:spcBef>
              <a:buChar char="•"/>
              <a:defRPr sz="2800"/>
            </a:pPr>
            <a:r>
              <a:t>Cut caffeine, sugar, and alcohol</a:t>
            </a:r>
          </a:p>
          <a:p>
            <a:pPr>
              <a:spcBef>
                <a:spcPts val="600"/>
              </a:spcBef>
              <a:buChar char="•"/>
              <a:defRPr sz="2800"/>
            </a:pPr>
            <a:r>
              <a:t>Avoid fatty foods</a:t>
            </a:r>
          </a:p>
          <a:p>
            <a:pPr>
              <a:spcBef>
                <a:spcPts val="600"/>
              </a:spcBef>
              <a:buChar char="•"/>
              <a:defRPr sz="2800"/>
            </a:pPr>
            <a:r>
              <a:t>Avoid self medicating</a:t>
            </a:r>
          </a:p>
          <a:p>
            <a:pPr>
              <a:spcBef>
                <a:spcPts val="600"/>
              </a:spcBef>
              <a:buChar char="•"/>
              <a:defRPr sz="2800"/>
            </a:pPr>
            <a:r>
              <a:t>Exercise more often</a:t>
            </a:r>
          </a:p>
          <a:p>
            <a:pPr>
              <a:spcBef>
                <a:spcPts val="600"/>
              </a:spcBef>
              <a:buChar char="•"/>
              <a:defRPr sz="2800"/>
            </a:pPr>
            <a:r>
              <a:t>Learn to relax</a:t>
            </a:r>
          </a:p>
          <a:p>
            <a:pPr>
              <a:spcBef>
                <a:spcPts val="600"/>
              </a:spcBef>
              <a:buChar char="•"/>
              <a:defRPr sz="2800"/>
            </a:pPr>
            <a:r>
              <a:t>Spiritual outlets</a:t>
            </a:r>
          </a:p>
          <a:p>
            <a:pPr>
              <a:spcBef>
                <a:spcPts val="600"/>
              </a:spcBef>
              <a:buChar char="•"/>
              <a:defRPr sz="2800"/>
            </a:pPr>
            <a:r>
              <a:t>Maintain balance in your life</a:t>
            </a:r>
          </a:p>
        </p:txBody>
      </p:sp>
      <p:sp>
        <p:nvSpPr>
          <p:cNvPr id="69" name="Shape 69"/>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8</a:t>
            </a:fld>
            <a:endParaRPr/>
          </a:p>
        </p:txBody>
      </p:sp>
      <p:sp>
        <p:nvSpPr>
          <p:cNvPr id="74" name="Shape 74"/>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75" name="Shape 75"/>
          <p:cNvSpPr>
            <a:spLocks noGrp="1"/>
          </p:cNvSpPr>
          <p:nvPr>
            <p:ph type="body" idx="4294967295"/>
          </p:nvPr>
        </p:nvSpPr>
        <p:spPr>
          <a:xfrm>
            <a:off x="457200" y="1523999"/>
            <a:ext cx="8229600" cy="4572002"/>
          </a:xfrm>
          <a:prstGeom prst="rect">
            <a:avLst/>
          </a:prstGeom>
        </p:spPr>
        <p:txBody>
          <a:bodyPr>
            <a:normAutofit/>
          </a:bodyPr>
          <a:lstStyle/>
          <a:p>
            <a:pPr algn="ctr">
              <a:lnSpc>
                <a:spcPct val="80000"/>
              </a:lnSpc>
              <a:spcBef>
                <a:spcPts val="600"/>
              </a:spcBef>
              <a:buSzTx/>
              <a:buNone/>
              <a:defRPr sz="2800" b="1" u="sng"/>
            </a:pPr>
            <a:r>
              <a:t>Dealing with a Dying Patient</a:t>
            </a:r>
          </a:p>
          <a:p>
            <a:pPr>
              <a:lnSpc>
                <a:spcPct val="80000"/>
              </a:lnSpc>
              <a:buChar char="•"/>
              <a:defRPr sz="2800" b="1" u="sng"/>
            </a:pPr>
            <a:endParaRPr/>
          </a:p>
          <a:p>
            <a:pPr>
              <a:lnSpc>
                <a:spcPct val="140000"/>
              </a:lnSpc>
              <a:spcBef>
                <a:spcPts val="600"/>
              </a:spcBef>
              <a:buChar char="•"/>
              <a:defRPr sz="2800"/>
            </a:pPr>
            <a:r>
              <a:t>Maintain the patient’s dignity</a:t>
            </a:r>
          </a:p>
          <a:p>
            <a:pPr>
              <a:lnSpc>
                <a:spcPct val="140000"/>
              </a:lnSpc>
              <a:spcBef>
                <a:spcPts val="600"/>
              </a:spcBef>
              <a:buChar char="•"/>
              <a:defRPr sz="2800"/>
            </a:pPr>
            <a:r>
              <a:t>Show respect to the patient</a:t>
            </a:r>
          </a:p>
          <a:p>
            <a:pPr>
              <a:lnSpc>
                <a:spcPct val="140000"/>
              </a:lnSpc>
              <a:spcBef>
                <a:spcPts val="600"/>
              </a:spcBef>
              <a:buChar char="•"/>
              <a:defRPr sz="2800"/>
            </a:pPr>
            <a:r>
              <a:t>Communicate</a:t>
            </a:r>
          </a:p>
          <a:p>
            <a:pPr>
              <a:lnSpc>
                <a:spcPct val="140000"/>
              </a:lnSpc>
              <a:spcBef>
                <a:spcPts val="600"/>
              </a:spcBef>
              <a:buChar char="•"/>
              <a:defRPr sz="2800"/>
            </a:pPr>
            <a:r>
              <a:t>Allow family members to vent</a:t>
            </a:r>
          </a:p>
          <a:p>
            <a:pPr>
              <a:lnSpc>
                <a:spcPct val="140000"/>
              </a:lnSpc>
              <a:spcBef>
                <a:spcPts val="600"/>
              </a:spcBef>
              <a:buChar char="•"/>
              <a:defRPr sz="2800"/>
            </a:pPr>
            <a:r>
              <a:t>Listen with empathy</a:t>
            </a:r>
          </a:p>
        </p:txBody>
      </p:sp>
      <p:sp>
        <p:nvSpPr>
          <p:cNvPr id="76" name="Shape 76"/>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sldNum" sz="quarter" idx="2"/>
          </p:nvPr>
        </p:nvSpPr>
        <p:spPr>
          <a:xfrm>
            <a:off x="8658859" y="6553200"/>
            <a:ext cx="180341" cy="275466"/>
          </a:xfrm>
          <a:prstGeom prst="rect">
            <a:avLst/>
          </a:prstGeom>
          <a:extLst>
            <a:ext uri="{C572A759-6A51-4108-AA02-DFA0A04FC94B}">
              <ma14:wrappingTextBoxFlag xmlns:ma14="http://schemas.microsoft.com/office/mac/drawingml/2011/main" xmlns="" val="1"/>
            </a:ext>
          </a:extLst>
        </p:spPr>
        <p:txBody>
          <a:bodyPr/>
          <a:lstStyle>
            <a:lvl1pPr algn="r">
              <a:defRPr sz="1200">
                <a:solidFill>
                  <a:schemeClr val="accent2"/>
                </a:solidFill>
                <a:latin typeface="Times New Roman"/>
                <a:ea typeface="Times New Roman"/>
                <a:cs typeface="Times New Roman"/>
                <a:sym typeface="Times New Roman"/>
              </a:defRPr>
            </a:lvl1pPr>
          </a:lstStyle>
          <a:p>
            <a:fld id="{86CB4B4D-7CA3-9044-876B-883B54F8677D}" type="slidenum">
              <a:t>9</a:t>
            </a:fld>
            <a:endParaRPr/>
          </a:p>
        </p:txBody>
      </p:sp>
      <p:sp>
        <p:nvSpPr>
          <p:cNvPr id="81" name="Shape 81"/>
          <p:cNvSpPr>
            <a:spLocks noGrp="1"/>
          </p:cNvSpPr>
          <p:nvPr>
            <p:ph type="title" idx="4294967295"/>
          </p:nvPr>
        </p:nvSpPr>
        <p:spPr>
          <a:xfrm>
            <a:off x="457200" y="609600"/>
            <a:ext cx="8229600" cy="609600"/>
          </a:xfrm>
          <a:prstGeom prst="rect">
            <a:avLst/>
          </a:prstGeom>
        </p:spPr>
        <p:txBody>
          <a:bodyPr>
            <a:normAutofit fontScale="90000"/>
          </a:bodyPr>
          <a:lstStyle/>
          <a:p>
            <a:pPr defTabSz="365760">
              <a:defRPr sz="960"/>
            </a:pPr>
            <a:r>
              <a:t>CHAPTER 2 - THE WELL-BEING OF THE FIRST RESPONDER</a:t>
            </a:r>
            <a:br/>
            <a:r>
              <a:t>EMERGENCY MEDICAL RESPONDER</a:t>
            </a:r>
          </a:p>
        </p:txBody>
      </p:sp>
      <p:sp>
        <p:nvSpPr>
          <p:cNvPr id="82" name="Shape 82"/>
          <p:cNvSpPr>
            <a:spLocks noGrp="1"/>
          </p:cNvSpPr>
          <p:nvPr>
            <p:ph type="body" idx="4294967295"/>
          </p:nvPr>
        </p:nvSpPr>
        <p:spPr>
          <a:xfrm>
            <a:off x="457200" y="1523999"/>
            <a:ext cx="8229600" cy="4572002"/>
          </a:xfrm>
          <a:prstGeom prst="rect">
            <a:avLst/>
          </a:prstGeom>
        </p:spPr>
        <p:txBody>
          <a:bodyPr>
            <a:normAutofit/>
          </a:bodyPr>
          <a:lstStyle/>
          <a:p>
            <a:pPr algn="ctr">
              <a:lnSpc>
                <a:spcPct val="80000"/>
              </a:lnSpc>
              <a:spcBef>
                <a:spcPts val="600"/>
              </a:spcBef>
              <a:buSzTx/>
              <a:buNone/>
              <a:defRPr sz="2800" b="1" u="sng"/>
            </a:pPr>
            <a:r>
              <a:t>Dealing with a Dying Patient</a:t>
            </a:r>
          </a:p>
          <a:p>
            <a:pPr>
              <a:lnSpc>
                <a:spcPct val="80000"/>
              </a:lnSpc>
              <a:buChar char="•"/>
              <a:defRPr sz="2800" b="1" u="sng"/>
            </a:pPr>
            <a:endParaRPr/>
          </a:p>
          <a:p>
            <a:pPr>
              <a:lnSpc>
                <a:spcPct val="140000"/>
              </a:lnSpc>
              <a:spcBef>
                <a:spcPts val="600"/>
              </a:spcBef>
              <a:buChar char="•"/>
              <a:defRPr sz="2800"/>
            </a:pPr>
            <a:r>
              <a:t>Don’t give false assurances, but allow hope</a:t>
            </a:r>
          </a:p>
          <a:p>
            <a:pPr>
              <a:lnSpc>
                <a:spcPct val="140000"/>
              </a:lnSpc>
              <a:spcBef>
                <a:spcPts val="600"/>
              </a:spcBef>
              <a:buChar char="•"/>
              <a:defRPr sz="2800"/>
            </a:pPr>
            <a:r>
              <a:t>Use a gentle tone of voice</a:t>
            </a:r>
          </a:p>
          <a:p>
            <a:pPr>
              <a:lnSpc>
                <a:spcPct val="140000"/>
              </a:lnSpc>
              <a:spcBef>
                <a:spcPts val="600"/>
              </a:spcBef>
              <a:buChar char="•"/>
              <a:defRPr sz="2800"/>
            </a:pPr>
            <a:r>
              <a:t>Assure patient that everything possible is being done</a:t>
            </a:r>
          </a:p>
          <a:p>
            <a:pPr>
              <a:lnSpc>
                <a:spcPct val="140000"/>
              </a:lnSpc>
              <a:spcBef>
                <a:spcPts val="600"/>
              </a:spcBef>
              <a:buChar char="•"/>
              <a:defRPr sz="2800"/>
            </a:pPr>
            <a:r>
              <a:t>Do what you can to comfort the family</a:t>
            </a:r>
          </a:p>
        </p:txBody>
      </p:sp>
      <p:sp>
        <p:nvSpPr>
          <p:cNvPr id="83" name="Shape 83"/>
          <p:cNvSpPr/>
          <p:nvPr/>
        </p:nvSpPr>
        <p:spPr>
          <a:xfrm>
            <a:off x="76200" y="6553200"/>
            <a:ext cx="2667000" cy="236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chemeClr val="accent2"/>
                </a:solidFill>
                <a:latin typeface="Times New Roman"/>
                <a:ea typeface="Times New Roman"/>
                <a:cs typeface="Times New Roman"/>
                <a:sym typeface="Times New Roman"/>
              </a:defRPr>
            </a:pPr>
            <a:r>
              <a:t>Copyright </a:t>
            </a:r>
            <a:r>
              <a:rPr>
                <a:latin typeface="Symbol"/>
                <a:ea typeface="Symbol"/>
                <a:cs typeface="Symbol"/>
                <a:sym typeface="Symbol"/>
              </a:rPr>
              <a:t>© </a:t>
            </a:r>
            <a:r>
              <a:t>2015 Pearson Canada Inc.</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E7"/>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1465</Words>
  <Application>Microsoft Office PowerPoint</Application>
  <PresentationFormat>On-screen Show (4:3)</PresentationFormat>
  <Paragraphs>221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Chapter 2</vt:lpstr>
      <vt:lpstr>CHAPTER 2 - THE WELL-BEING OF THE FIRST RESPONDER EMERGENCY MEDICAL RESPONDER</vt:lpstr>
      <vt:lpstr>CHAPTER 2 - THE WELL-BEING OF THE FIRST RESPONDER EMERGENCY MEDICAL RESPONDER</vt:lpstr>
      <vt:lpstr>PowerPoint Presentation</vt:lpstr>
      <vt:lpstr>CHAPTER 2 - THE WELL-BEING OF THE FIRST RESPONDER EMERGENCY MEDICAL RESPONDER</vt:lpstr>
      <vt:lpstr>PowerPoint Presentation</vt:lpstr>
      <vt:lpstr>CHAPTER 2 - THE WELL-BEING OF THE FIRST RESPONDER EMERGENCY MEDICAL RESPONDER</vt:lpstr>
      <vt:lpstr>CHAPTER 2 - THE WELL-BEING OF THE FIRST RESPONDER EMERGENCY MEDICAL RESPONDER</vt:lpstr>
      <vt:lpstr>CHAPTER 2 - THE WELL-BEING OF THE FIRST RESPONDER EMERGENCY MEDICAL RESPONDER</vt:lpstr>
      <vt:lpstr>PowerPoint Presentation</vt:lpstr>
      <vt:lpstr>CHAPTER 2 - THE WELL-BEING OF THE FIRST RESPONDER EMERGENCY MEDICAL RESPONDER</vt:lpstr>
      <vt:lpstr>CHAPTER 2 - THE WELL-BEING OF THE FIRST RESPONDER EMERGENCY MEDICAL RESPONDER</vt:lpstr>
      <vt:lpstr>CHAPTER 2 - THE WELL-BEING OF THE FIRST RESPONDER EMERGENCY MEDICAL RESPONDER</vt:lpstr>
      <vt:lpstr>PowerPoint Presentation</vt:lpstr>
      <vt:lpstr>CHAPTER 2 - THE WELL-BEING OF THE FIRST RESPONDER EMERGENCY MEDICAL RESPONDER</vt:lpstr>
      <vt:lpstr>CHAPTER 2 - THE WELL-BEING OF THE FIRST RESPONDER EMERGENCY MEDICAL RESPONDER</vt:lpstr>
      <vt:lpstr>PowerPoint Presentation</vt:lpstr>
      <vt:lpstr>CHAPTER 2 - THE WELL-BEING OF THE FIRST RESPONDER EMERGENCY MEDICAL RESPONDER</vt:lpstr>
      <vt:lpstr>CHAPTER 2 - THE WELL-BEING OF THE FIRST RESPONDER EMERGENCY MEDICAL RESPONDER</vt:lpstr>
      <vt:lpstr>CHAPTER 2 - THE WELL-BEING OF THE FIRST RESPONDER EMERGENCY MEDICAL RESPONDER</vt:lpstr>
      <vt:lpstr>PowerPoint Presentation</vt:lpstr>
      <vt:lpstr>PowerPoint Presentation</vt:lpstr>
      <vt:lpstr>PowerPoint Presentation</vt:lpstr>
      <vt:lpstr>CHAPTER 2 - THE WELL-BEING OF THE FIRST RESPONDER EMERGENCY MEDICAL RESPONDER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Gary R Robertson</dc:creator>
  <cp:lastModifiedBy>gary.r.robertson</cp:lastModifiedBy>
  <cp:revision>4</cp:revision>
  <dcterms:modified xsi:type="dcterms:W3CDTF">2017-03-02T00:02:32Z</dcterms:modified>
</cp:coreProperties>
</file>